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media/image7.jpg" ContentType="image/jpg"/>
  <Override PartName="/ppt/media/image8.jpg" ContentType="image/jpg"/>
  <Override PartName="/ppt/media/image9.jpg" ContentType="image/jpg"/>
  <Override PartName="/ppt/media/image28.jpg" ContentType="image/jpg"/>
  <Override PartName="/ppt/media/image3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  <p:sldMasterId id="2147483671" r:id="rId5"/>
    <p:sldMasterId id="2147483677" r:id="rId6"/>
    <p:sldMasterId id="2147483683" r:id="rId7"/>
    <p:sldMasterId id="2147483691" r:id="rId8"/>
  </p:sldMasterIdLst>
  <p:sldIdLst>
    <p:sldId id="256" r:id="rId9"/>
    <p:sldId id="257" r:id="rId10"/>
    <p:sldId id="258" r:id="rId11"/>
    <p:sldId id="27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12192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/>
    <p:restoredTop sz="94694"/>
  </p:normalViewPr>
  <p:slideViewPr>
    <p:cSldViewPr>
      <p:cViewPr varScale="1">
        <p:scale>
          <a:sx n="117" d="100"/>
          <a:sy n="117" d="100"/>
        </p:scale>
        <p:origin x="3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38657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114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8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1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80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670"/>
              </a:lnSpc>
            </a:pPr>
            <a:r>
              <a:rPr lang="en-US"/>
              <a:t>Engineer</a:t>
            </a:r>
            <a:r>
              <a:rPr lang="en-US" spc="-165"/>
              <a:t> </a:t>
            </a:r>
            <a:r>
              <a:rPr lang="en-US"/>
              <a:t>Research</a:t>
            </a:r>
            <a:r>
              <a:rPr lang="en-US" spc="-185"/>
              <a:t> </a:t>
            </a:r>
            <a:r>
              <a:rPr lang="en-US"/>
              <a:t>and</a:t>
            </a:r>
            <a:r>
              <a:rPr lang="en-US" spc="75"/>
              <a:t> </a:t>
            </a:r>
            <a:r>
              <a:rPr lang="en-US"/>
              <a:t>Development</a:t>
            </a:r>
            <a:r>
              <a:rPr lang="en-US" spc="-155"/>
              <a:t> </a:t>
            </a:r>
            <a:r>
              <a:rPr lang="en-US" spc="-1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lang="en-US" sz="950" b="1" spc="-1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lang="en-US" sz="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4449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4183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885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8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670"/>
              </a:lnSpc>
            </a:pPr>
            <a:r>
              <a:rPr lang="en-US"/>
              <a:t>Engineer</a:t>
            </a:r>
            <a:r>
              <a:rPr lang="en-US" spc="-165"/>
              <a:t> </a:t>
            </a:r>
            <a:r>
              <a:rPr lang="en-US"/>
              <a:t>Research</a:t>
            </a:r>
            <a:r>
              <a:rPr lang="en-US" spc="-185"/>
              <a:t> </a:t>
            </a:r>
            <a:r>
              <a:rPr lang="en-US"/>
              <a:t>and</a:t>
            </a:r>
            <a:r>
              <a:rPr lang="en-US" spc="75"/>
              <a:t> </a:t>
            </a:r>
            <a:r>
              <a:rPr lang="en-US"/>
              <a:t>Development</a:t>
            </a:r>
            <a:r>
              <a:rPr lang="en-US" spc="-155"/>
              <a:t> </a:t>
            </a:r>
            <a:r>
              <a:rPr lang="en-US" spc="-1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lang="en-US" sz="950" b="1" spc="-1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lang="en-US" sz="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67850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4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33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8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6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7495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86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45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00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082830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8945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36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80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388885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15547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358845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99" r:id="rId6"/>
    <p:sldLayoutId id="2147483701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9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162089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275" y="3086100"/>
              <a:ext cx="2143125" cy="2438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43750" y="3076575"/>
              <a:ext cx="2162175" cy="2457450"/>
            </a:xfrm>
            <a:custGeom>
              <a:avLst/>
              <a:gdLst/>
              <a:ahLst/>
              <a:cxnLst/>
              <a:rect l="l" t="t" r="r" b="b"/>
              <a:pathLst>
                <a:path w="2162175" h="2457450">
                  <a:moveTo>
                    <a:pt x="0" y="2457450"/>
                  </a:moveTo>
                  <a:lnTo>
                    <a:pt x="2162175" y="2457450"/>
                  </a:lnTo>
                  <a:lnTo>
                    <a:pt x="2162175" y="0"/>
                  </a:lnTo>
                  <a:lnTo>
                    <a:pt x="0" y="0"/>
                  </a:lnTo>
                  <a:lnTo>
                    <a:pt x="0" y="24574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400" y="3086100"/>
              <a:ext cx="2438400" cy="2438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86875" y="3076575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0" y="2457450"/>
                  </a:moveTo>
                  <a:lnTo>
                    <a:pt x="2457450" y="2457450"/>
                  </a:lnTo>
                  <a:lnTo>
                    <a:pt x="2457450" y="0"/>
                  </a:lnTo>
                  <a:lnTo>
                    <a:pt x="0" y="0"/>
                  </a:lnTo>
                  <a:lnTo>
                    <a:pt x="0" y="24574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275" y="514350"/>
              <a:ext cx="4581525" cy="25622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43750" y="504825"/>
              <a:ext cx="4600575" cy="2581275"/>
            </a:xfrm>
            <a:custGeom>
              <a:avLst/>
              <a:gdLst/>
              <a:ahLst/>
              <a:cxnLst/>
              <a:rect l="l" t="t" r="r" b="b"/>
              <a:pathLst>
                <a:path w="4600575" h="2581275">
                  <a:moveTo>
                    <a:pt x="0" y="2581275"/>
                  </a:moveTo>
                  <a:lnTo>
                    <a:pt x="4600575" y="2581275"/>
                  </a:lnTo>
                  <a:lnTo>
                    <a:pt x="4600575" y="0"/>
                  </a:lnTo>
                  <a:lnTo>
                    <a:pt x="0" y="0"/>
                  </a:lnTo>
                  <a:lnTo>
                    <a:pt x="0" y="25812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375" y="6372225"/>
              <a:ext cx="10207625" cy="0"/>
            </a:xfrm>
            <a:custGeom>
              <a:avLst/>
              <a:gdLst/>
              <a:ahLst/>
              <a:cxnLst/>
              <a:rect l="l" t="t" r="r" b="b"/>
              <a:pathLst>
                <a:path w="10207625">
                  <a:moveTo>
                    <a:pt x="10207371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59035" y="6483984"/>
            <a:ext cx="216154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i="1" dirty="0">
                <a:latin typeface="Arial"/>
                <a:cs typeface="Arial"/>
              </a:rPr>
              <a:t>DISCOVER</a:t>
            </a:r>
            <a:r>
              <a:rPr sz="950" i="1" spc="425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|</a:t>
            </a:r>
            <a:r>
              <a:rPr sz="950" i="1" spc="345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DEVELOP</a:t>
            </a:r>
            <a:r>
              <a:rPr sz="950" i="1" spc="400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|</a:t>
            </a:r>
            <a:r>
              <a:rPr sz="950" i="1" spc="265" dirty="0">
                <a:latin typeface="Arial"/>
                <a:cs typeface="Arial"/>
              </a:rPr>
              <a:t> </a:t>
            </a:r>
            <a:r>
              <a:rPr sz="950" i="1" spc="-10" dirty="0">
                <a:latin typeface="Arial"/>
                <a:cs typeface="Arial"/>
              </a:rPr>
              <a:t>DELIVER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974" y="1711458"/>
            <a:ext cx="6097525" cy="498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spc="-50" dirty="0">
                <a:solidFill>
                  <a:srgbClr val="FFFFFF"/>
                </a:solidFill>
              </a:rPr>
              <a:t>WATER</a:t>
            </a:r>
            <a:r>
              <a:rPr lang="en-US" sz="2400" spc="-12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QUALITY</a:t>
            </a:r>
            <a:r>
              <a:rPr lang="en-US" sz="2400" spc="70" dirty="0">
                <a:solidFill>
                  <a:srgbClr val="FFFFFF"/>
                </a:solidFill>
              </a:rPr>
              <a:t> </a:t>
            </a:r>
            <a:r>
              <a:rPr lang="en-US" sz="2400" spc="-10" dirty="0">
                <a:solidFill>
                  <a:srgbClr val="FFFFFF"/>
                </a:solidFill>
              </a:rPr>
              <a:t>MODELING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975" y="2895600"/>
            <a:ext cx="6037580" cy="252056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Todd Steissberg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85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U.S.</a:t>
            </a: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Army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Center,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Laboratory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CE-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QUAL-W2</a:t>
            </a:r>
            <a:r>
              <a:rPr sz="18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Workshop</a:t>
            </a:r>
            <a:r>
              <a:rPr lang="en-US" sz="1800" b="1" spc="-10" dirty="0">
                <a:solidFill>
                  <a:srgbClr val="FFFFFF"/>
                </a:solidFill>
                <a:latin typeface="Arial"/>
                <a:cs typeface="Arial"/>
              </a:rPr>
              <a:t>, 2024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July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b="1" spc="-10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202</a:t>
            </a:r>
            <a:r>
              <a:rPr lang="en-US" sz="1800" b="1" spc="-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25300" y="6572250"/>
            <a:ext cx="242887" cy="2809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011914" y="661003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0200" y="66611"/>
            <a:ext cx="1376299" cy="37623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12815" y="120967"/>
            <a:ext cx="11671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UNCLASSIFIED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0200" y="6419850"/>
            <a:ext cx="1376299" cy="36671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512815" y="6478270"/>
            <a:ext cx="11671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UNCLASSIFIED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06F5E5C5-15FA-92B1-CF00-63274AAC15C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346" y="5549256"/>
            <a:ext cx="873281" cy="85633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C4DF9-E5C5-FC56-C333-5C05C0B6B099}"/>
              </a:ext>
            </a:extLst>
          </p:cNvPr>
          <p:cNvGrpSpPr/>
          <p:nvPr/>
        </p:nvGrpSpPr>
        <p:grpSpPr>
          <a:xfrm>
            <a:off x="8261685" y="5635231"/>
            <a:ext cx="1162230" cy="1296087"/>
            <a:chOff x="8261685" y="5635231"/>
            <a:chExt cx="1162230" cy="129608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DE93EE-2F06-2A3A-7C8E-27FA0F2F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809"/>
            <a:stretch/>
          </p:blipFill>
          <p:spPr>
            <a:xfrm>
              <a:off x="8261685" y="5635231"/>
              <a:ext cx="1162230" cy="1296087"/>
            </a:xfrm>
            <a:prstGeom prst="rect">
              <a:avLst/>
            </a:prstGeom>
          </p:spPr>
        </p:pic>
        <p:sp>
          <p:nvSpPr>
            <p:cNvPr id="35" name="WordArt 3" descr="Environmental Systems &#10;Modeling Team">
              <a:extLst>
                <a:ext uri="{FF2B5EF4-FFF2-40B4-BE49-F238E27FC236}">
                  <a16:creationId xmlns:a16="http://schemas.microsoft.com/office/drawing/2014/main" id="{B2460185-762D-A10D-075A-CF402FF682B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261685" y="5785544"/>
              <a:ext cx="1056866" cy="2806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ArchUp">
                <a:avLst>
                  <a:gd name="adj" fmla="val 11218855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Environmental Systems</a:t>
              </a:r>
            </a:p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Modeling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POM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4829175" y="228600"/>
            <a:ext cx="6553200" cy="6038850"/>
            <a:chOff x="4829175" y="228600"/>
            <a:chExt cx="6553200" cy="6038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675" y="228600"/>
              <a:ext cx="6248400" cy="35909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175" y="3552825"/>
              <a:ext cx="6553200" cy="2714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3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Ammonium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143000"/>
            <a:ext cx="701040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Nitrate/Nitrite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5" y="1828800"/>
            <a:ext cx="6248400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Phosphate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371600"/>
            <a:ext cx="66294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DO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1166941"/>
            <a:ext cx="6400800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726" y="292757"/>
            <a:ext cx="383730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3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Algae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266825"/>
            <a:ext cx="702945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3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Bed</a:t>
            </a:r>
            <a:r>
              <a:rPr sz="3200" spc="-3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Sediment</a:t>
            </a:r>
            <a:r>
              <a:rPr sz="3200" spc="-1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–</a:t>
            </a:r>
            <a:r>
              <a:rPr sz="3200" spc="-1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First</a:t>
            </a:r>
            <a:r>
              <a:rPr sz="3200" spc="-10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Order</a:t>
            </a:r>
            <a:r>
              <a:rPr sz="3200" spc="-204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Approach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525" y="1924050"/>
            <a:ext cx="701040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68040"/>
          </a:xfrm>
          <a:prstGeom prst="rect">
            <a:avLst/>
          </a:prstGeom>
        </p:spPr>
        <p:txBody>
          <a:bodyPr vert="horz" wrap="square" lIns="0" tIns="14344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chemeClr val="tx1"/>
                </a:solidFill>
              </a:rPr>
              <a:t>CE-QUAL-W2</a:t>
            </a:r>
            <a:r>
              <a:rPr sz="2750" spc="28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Bed</a:t>
            </a:r>
            <a:r>
              <a:rPr sz="2750" spc="18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Sediment</a:t>
            </a:r>
            <a:r>
              <a:rPr sz="2750" spc="13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–</a:t>
            </a:r>
            <a:r>
              <a:rPr sz="2750" spc="275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Sediment</a:t>
            </a:r>
            <a:r>
              <a:rPr sz="2750" spc="12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Diagenesis</a:t>
            </a:r>
            <a:r>
              <a:rPr sz="2750" spc="175" dirty="0">
                <a:solidFill>
                  <a:schemeClr val="tx1"/>
                </a:solidFill>
              </a:rPr>
              <a:t> </a:t>
            </a:r>
            <a:r>
              <a:rPr sz="2750" spc="-10" dirty="0">
                <a:solidFill>
                  <a:schemeClr val="tx1"/>
                </a:solidFill>
              </a:rPr>
              <a:t>Model</a:t>
            </a:r>
            <a:endParaRPr sz="275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1028700"/>
            <a:ext cx="86868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971550"/>
            <a:ext cx="8572500" cy="5143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Conversions</a:t>
            </a:r>
            <a:r>
              <a:rPr spc="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between</a:t>
            </a:r>
            <a:r>
              <a:rPr spc="-1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CE-</a:t>
            </a:r>
            <a:r>
              <a:rPr spc="-30" dirty="0">
                <a:solidFill>
                  <a:schemeClr val="tx1"/>
                </a:solidFill>
              </a:rPr>
              <a:t>QUAL-</a:t>
            </a:r>
            <a:r>
              <a:rPr dirty="0">
                <a:solidFill>
                  <a:schemeClr val="tx1"/>
                </a:solidFill>
              </a:rPr>
              <a:t>W2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State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Variables</a:t>
            </a:r>
            <a:r>
              <a:rPr spc="-2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and</a:t>
            </a:r>
            <a:r>
              <a:rPr spc="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Commonly</a:t>
            </a:r>
            <a:r>
              <a:rPr spc="8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Used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>
                <a:solidFill>
                  <a:schemeClr val="tx1"/>
                </a:solidFill>
              </a:rPr>
              <a:t>Field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" y="219075"/>
              <a:ext cx="11791950" cy="635317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6076950" y="34242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3" y="0"/>
                </a:lnTo>
              </a:path>
            </a:pathLst>
          </a:custGeom>
          <a:ln w="9524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575" y="6305550"/>
            <a:ext cx="11358880" cy="0"/>
          </a:xfrm>
          <a:custGeom>
            <a:avLst/>
            <a:gdLst/>
            <a:ahLst/>
            <a:cxnLst/>
            <a:rect l="l" t="t" r="r" b="b"/>
            <a:pathLst>
              <a:path w="11358880">
                <a:moveTo>
                  <a:pt x="0" y="0"/>
                </a:moveTo>
                <a:lnTo>
                  <a:pt x="113588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9645" y="6318567"/>
            <a:ext cx="24733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latin typeface="Arial"/>
                <a:cs typeface="Arial"/>
              </a:rPr>
              <a:t>US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Army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Corps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Engineers</a:t>
            </a:r>
            <a:r>
              <a:rPr sz="1400" spc="330" dirty="0">
                <a:latin typeface="Arial"/>
                <a:cs typeface="Arial"/>
              </a:rPr>
              <a:t> </a:t>
            </a:r>
            <a:r>
              <a:rPr sz="1400" spc="-50" dirty="0">
                <a:latin typeface="Symbol"/>
                <a:cs typeface="Symbol"/>
              </a:rPr>
              <a:t>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6895" y="33273"/>
            <a:ext cx="93345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UNCLASSIFIED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876" y="6318567"/>
            <a:ext cx="3568700" cy="481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Arial"/>
                <a:cs typeface="Arial"/>
              </a:rPr>
              <a:t>Engineer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Research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Development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740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UNCLASSIFIED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4320" y="327405"/>
            <a:ext cx="22663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000000"/>
                </a:solidFill>
              </a:rPr>
              <a:t>Questions?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11271884" y="6637337"/>
            <a:ext cx="1587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2650" y="981075"/>
            <a:ext cx="78867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Outline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85457" y="1216596"/>
            <a:ext cx="4305300" cy="3657411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27050" indent="-514984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Concept/Background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sz="20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ody of water with land in the back&#10;&#10;Description automatically generated with medium confidence">
            <a:extLst>
              <a:ext uri="{FF2B5EF4-FFF2-40B4-BE49-F238E27FC236}">
                <a16:creationId xmlns:a16="http://schemas.microsoft.com/office/drawing/2014/main" id="{FFC92782-E5B6-67DD-4897-03C4A1E23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62" y="1199011"/>
            <a:ext cx="6094667" cy="397158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18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1262994" y="6568789"/>
            <a:ext cx="222250" cy="205504"/>
          </a:xfrm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>
                <a:solidFill>
                  <a:schemeClr val="tx1"/>
                </a:solidFill>
              </a:rPr>
              <a:t>3</a:t>
            </a:fld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250886"/>
            <a:ext cx="10749280" cy="2547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501015" indent="-28638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Water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quality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agglomeration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physical,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chemical,</a:t>
            </a:r>
            <a:r>
              <a:rPr sz="2000" spc="-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water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column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determine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overall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“condition</a:t>
            </a:r>
            <a:r>
              <a:rPr lang="en-US" sz="2000" spc="-1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”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Physical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include</a:t>
            </a:r>
            <a:r>
              <a:rPr sz="2000" spc="-1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temperature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suspended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solids</a:t>
            </a:r>
            <a:r>
              <a:rPr sz="200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chemeClr val="tx1"/>
                </a:solidFill>
                <a:latin typeface="Arial"/>
                <a:cs typeface="Arial"/>
              </a:rPr>
              <a:t>conservative</a:t>
            </a:r>
            <a:r>
              <a:rPr sz="2000" spc="-1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dissolved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substances.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include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dissolved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whose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levels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impacted</a:t>
            </a:r>
            <a:r>
              <a:rPr sz="2000" spc="-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physical,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sz="20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processes</a:t>
            </a:r>
            <a:r>
              <a:rPr lang="en-US" sz="2000" spc="-10" dirty="0">
                <a:solidFill>
                  <a:schemeClr val="tx1"/>
                </a:solidFill>
                <a:latin typeface="Arial"/>
                <a:cs typeface="Arial"/>
              </a:rPr>
              <a:t> (</a:t>
            </a:r>
            <a:r>
              <a:rPr lang="en-US" sz="2000" u="sng" spc="-10" dirty="0">
                <a:solidFill>
                  <a:schemeClr val="tx1"/>
                </a:solidFill>
                <a:latin typeface="Arial"/>
                <a:cs typeface="Arial"/>
              </a:rPr>
              <a:t>non-conservative</a:t>
            </a:r>
            <a:r>
              <a:rPr lang="en-US" sz="2000" spc="-1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marR="508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living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organisms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whose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normal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processes</a:t>
            </a:r>
            <a:r>
              <a:rPr sz="2000" spc="-1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impacted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 have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impacts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on the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conditions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present</a:t>
            </a:r>
            <a:r>
              <a:rPr sz="2000" spc="-1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water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column.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1262994" y="6568789"/>
            <a:ext cx="222250" cy="205504"/>
          </a:xfrm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>
                <a:solidFill>
                  <a:schemeClr val="tx1"/>
                </a:solidFill>
              </a:rPr>
              <a:t>4</a:t>
            </a:fld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BCF687D-5A8D-42EC-8C73-F26D8C1F8991}"/>
              </a:ext>
            </a:extLst>
          </p:cNvPr>
          <p:cNvSpPr txBox="1"/>
          <p:nvPr/>
        </p:nvSpPr>
        <p:spPr>
          <a:xfrm>
            <a:off x="485457" y="403161"/>
            <a:ext cx="625792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dirty="0">
                <a:latin typeface="Arial"/>
                <a:cs typeface="Arial"/>
              </a:rPr>
              <a:t>Conceptual</a:t>
            </a:r>
            <a:r>
              <a:rPr sz="3200" b="1" spc="-18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Water</a:t>
            </a:r>
            <a:r>
              <a:rPr sz="3200" b="1" spc="-10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Quality</a:t>
            </a:r>
            <a:r>
              <a:rPr sz="3200" b="1" spc="-114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Model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E803531B-0515-25E2-8563-5BA62321D439}"/>
              </a:ext>
            </a:extLst>
          </p:cNvPr>
          <p:cNvGrpSpPr/>
          <p:nvPr/>
        </p:nvGrpSpPr>
        <p:grpSpPr>
          <a:xfrm>
            <a:off x="2734310" y="1038860"/>
            <a:ext cx="6733540" cy="4058920"/>
            <a:chOff x="2734310" y="1038860"/>
            <a:chExt cx="6733540" cy="405892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1EE6F9C-75FF-2F52-44D7-A1B56DD9F8C4}"/>
                </a:ext>
              </a:extLst>
            </p:cNvPr>
            <p:cNvSpPr/>
            <p:nvPr/>
          </p:nvSpPr>
          <p:spPr>
            <a:xfrm>
              <a:off x="4848225" y="1771650"/>
              <a:ext cx="2943225" cy="2524125"/>
            </a:xfrm>
            <a:custGeom>
              <a:avLst/>
              <a:gdLst/>
              <a:ahLst/>
              <a:cxnLst/>
              <a:rect l="l" t="t" r="r" b="b"/>
              <a:pathLst>
                <a:path w="2943225" h="2524125">
                  <a:moveTo>
                    <a:pt x="2943225" y="0"/>
                  </a:moveTo>
                  <a:lnTo>
                    <a:pt x="0" y="0"/>
                  </a:lnTo>
                  <a:lnTo>
                    <a:pt x="0" y="2524125"/>
                  </a:lnTo>
                  <a:lnTo>
                    <a:pt x="2943225" y="2524125"/>
                  </a:lnTo>
                  <a:lnTo>
                    <a:pt x="2943225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C0630F4-5BFC-EB30-1C15-E6AC55E88EB1}"/>
                </a:ext>
              </a:extLst>
            </p:cNvPr>
            <p:cNvSpPr/>
            <p:nvPr/>
          </p:nvSpPr>
          <p:spPr>
            <a:xfrm>
              <a:off x="4857750" y="1781175"/>
              <a:ext cx="2924175" cy="2505075"/>
            </a:xfrm>
            <a:custGeom>
              <a:avLst/>
              <a:gdLst/>
              <a:ahLst/>
              <a:cxnLst/>
              <a:rect l="l" t="t" r="r" b="b"/>
              <a:pathLst>
                <a:path w="2924175" h="2505075">
                  <a:moveTo>
                    <a:pt x="0" y="2505075"/>
                  </a:moveTo>
                  <a:lnTo>
                    <a:pt x="2924175" y="2505075"/>
                  </a:lnTo>
                  <a:lnTo>
                    <a:pt x="2924175" y="0"/>
                  </a:lnTo>
                  <a:lnTo>
                    <a:pt x="0" y="0"/>
                  </a:lnTo>
                  <a:lnTo>
                    <a:pt x="0" y="2505075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7BCC6FC8-1AD0-B7F1-44EF-646173F3AD55}"/>
                </a:ext>
              </a:extLst>
            </p:cNvPr>
            <p:cNvSpPr/>
            <p:nvPr/>
          </p:nvSpPr>
          <p:spPr>
            <a:xfrm>
              <a:off x="3381375" y="2724150"/>
              <a:ext cx="1457325" cy="200025"/>
            </a:xfrm>
            <a:custGeom>
              <a:avLst/>
              <a:gdLst/>
              <a:ahLst/>
              <a:cxnLst/>
              <a:rect l="l" t="t" r="r" b="b"/>
              <a:pathLst>
                <a:path w="1457325" h="200025">
                  <a:moveTo>
                    <a:pt x="1457325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1457325" y="200025"/>
                  </a:lnTo>
                  <a:lnTo>
                    <a:pt x="1457325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FF78729-5228-6D4F-96B0-A880168489A3}"/>
                </a:ext>
              </a:extLst>
            </p:cNvPr>
            <p:cNvSpPr/>
            <p:nvPr/>
          </p:nvSpPr>
          <p:spPr>
            <a:xfrm>
              <a:off x="3381375" y="2724150"/>
              <a:ext cx="1457325" cy="200025"/>
            </a:xfrm>
            <a:custGeom>
              <a:avLst/>
              <a:gdLst/>
              <a:ahLst/>
              <a:cxnLst/>
              <a:rect l="l" t="t" r="r" b="b"/>
              <a:pathLst>
                <a:path w="1457325" h="200025">
                  <a:moveTo>
                    <a:pt x="0" y="200025"/>
                  </a:moveTo>
                  <a:lnTo>
                    <a:pt x="1457325" y="200025"/>
                  </a:lnTo>
                  <a:lnTo>
                    <a:pt x="1457325" y="0"/>
                  </a:lnTo>
                  <a:lnTo>
                    <a:pt x="0" y="0"/>
                  </a:lnTo>
                  <a:lnTo>
                    <a:pt x="0" y="200025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53C5D50-EA7A-F7C2-A971-F0A41F756324}"/>
                </a:ext>
              </a:extLst>
            </p:cNvPr>
            <p:cNvSpPr/>
            <p:nvPr/>
          </p:nvSpPr>
          <p:spPr>
            <a:xfrm>
              <a:off x="7791450" y="2828925"/>
              <a:ext cx="1143000" cy="200025"/>
            </a:xfrm>
            <a:custGeom>
              <a:avLst/>
              <a:gdLst/>
              <a:ahLst/>
              <a:cxnLst/>
              <a:rect l="l" t="t" r="r" b="b"/>
              <a:pathLst>
                <a:path w="1143000" h="200025">
                  <a:moveTo>
                    <a:pt x="114300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1143000" y="200025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4D1D95C6-8792-CE36-A759-2822481F82B6}"/>
                </a:ext>
              </a:extLst>
            </p:cNvPr>
            <p:cNvSpPr/>
            <p:nvPr/>
          </p:nvSpPr>
          <p:spPr>
            <a:xfrm>
              <a:off x="4857750" y="1047750"/>
              <a:ext cx="4076700" cy="1981200"/>
            </a:xfrm>
            <a:custGeom>
              <a:avLst/>
              <a:gdLst/>
              <a:ahLst/>
              <a:cxnLst/>
              <a:rect l="l" t="t" r="r" b="b"/>
              <a:pathLst>
                <a:path w="4076700" h="1981200">
                  <a:moveTo>
                    <a:pt x="2933700" y="1981200"/>
                  </a:moveTo>
                  <a:lnTo>
                    <a:pt x="4076700" y="1981200"/>
                  </a:lnTo>
                  <a:lnTo>
                    <a:pt x="4076700" y="1781175"/>
                  </a:lnTo>
                  <a:lnTo>
                    <a:pt x="2933700" y="1781175"/>
                  </a:lnTo>
                  <a:lnTo>
                    <a:pt x="2933700" y="1981200"/>
                  </a:lnTo>
                  <a:close/>
                </a:path>
                <a:path w="4076700" h="1981200">
                  <a:moveTo>
                    <a:pt x="0" y="723900"/>
                  </a:moveTo>
                  <a:lnTo>
                    <a:pt x="2924175" y="723900"/>
                  </a:lnTo>
                  <a:lnTo>
                    <a:pt x="2924175" y="0"/>
                  </a:lnTo>
                  <a:lnTo>
                    <a:pt x="0" y="0"/>
                  </a:lnTo>
                  <a:lnTo>
                    <a:pt x="0" y="723900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BAEB2DF-A1E7-E7C3-17F2-DA2FBD7C0A78}"/>
                </a:ext>
              </a:extLst>
            </p:cNvPr>
            <p:cNvSpPr/>
            <p:nvPr/>
          </p:nvSpPr>
          <p:spPr>
            <a:xfrm>
              <a:off x="2743200" y="2305050"/>
              <a:ext cx="1381125" cy="9525"/>
            </a:xfrm>
            <a:custGeom>
              <a:avLst/>
              <a:gdLst/>
              <a:ahLst/>
              <a:cxnLst/>
              <a:rect l="l" t="t" r="r" b="b"/>
              <a:pathLst>
                <a:path w="1381125" h="9525">
                  <a:moveTo>
                    <a:pt x="0" y="0"/>
                  </a:moveTo>
                  <a:lnTo>
                    <a:pt x="1381125" y="9525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BB14297D-6A90-7CF0-CC2F-462787498124}"/>
                </a:ext>
              </a:extLst>
            </p:cNvPr>
            <p:cNvSpPr/>
            <p:nvPr/>
          </p:nvSpPr>
          <p:spPr>
            <a:xfrm>
              <a:off x="4057650" y="2219325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>
                  <a:moveTo>
                    <a:pt x="0" y="0"/>
                  </a:moveTo>
                  <a:lnTo>
                    <a:pt x="31750" y="81787"/>
                  </a:lnTo>
                  <a:lnTo>
                    <a:pt x="0" y="161925"/>
                  </a:lnTo>
                  <a:lnTo>
                    <a:pt x="266700" y="8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21B48F9-39F1-17B0-5413-6ADD522D7D95}"/>
                </a:ext>
              </a:extLst>
            </p:cNvPr>
            <p:cNvSpPr/>
            <p:nvPr/>
          </p:nvSpPr>
          <p:spPr>
            <a:xfrm>
              <a:off x="7886700" y="2514600"/>
              <a:ext cx="1381125" cy="9525"/>
            </a:xfrm>
            <a:custGeom>
              <a:avLst/>
              <a:gdLst/>
              <a:ahLst/>
              <a:cxnLst/>
              <a:rect l="l" t="t" r="r" b="b"/>
              <a:pathLst>
                <a:path w="1381125" h="9525">
                  <a:moveTo>
                    <a:pt x="0" y="0"/>
                  </a:moveTo>
                  <a:lnTo>
                    <a:pt x="1381125" y="9525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9EDE68C-4497-657C-7CD2-5F70A9AFCFC2}"/>
                </a:ext>
              </a:extLst>
            </p:cNvPr>
            <p:cNvSpPr/>
            <p:nvPr/>
          </p:nvSpPr>
          <p:spPr>
            <a:xfrm>
              <a:off x="9201150" y="2428875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>
                  <a:moveTo>
                    <a:pt x="0" y="0"/>
                  </a:moveTo>
                  <a:lnTo>
                    <a:pt x="31750" y="81787"/>
                  </a:lnTo>
                  <a:lnTo>
                    <a:pt x="0" y="161925"/>
                  </a:lnTo>
                  <a:lnTo>
                    <a:pt x="266700" y="8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DD09E587-EDC9-1BC6-B775-0C80B8C34E8C}"/>
                </a:ext>
              </a:extLst>
            </p:cNvPr>
            <p:cNvSpPr/>
            <p:nvPr/>
          </p:nvSpPr>
          <p:spPr>
            <a:xfrm>
              <a:off x="6024625" y="3367151"/>
              <a:ext cx="923925" cy="1695450"/>
            </a:xfrm>
            <a:custGeom>
              <a:avLst/>
              <a:gdLst/>
              <a:ahLst/>
              <a:cxnLst/>
              <a:rect l="l" t="t" r="r" b="b"/>
              <a:pathLst>
                <a:path w="923925" h="1695450">
                  <a:moveTo>
                    <a:pt x="0" y="1695450"/>
                  </a:moveTo>
                  <a:lnTo>
                    <a:pt x="923925" y="0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C54C24A-5122-0A38-E3F2-A709BE01DCA3}"/>
                </a:ext>
              </a:extLst>
            </p:cNvPr>
            <p:cNvSpPr/>
            <p:nvPr/>
          </p:nvSpPr>
          <p:spPr>
            <a:xfrm>
              <a:off x="6419850" y="3095625"/>
              <a:ext cx="1047750" cy="542925"/>
            </a:xfrm>
            <a:custGeom>
              <a:avLst/>
              <a:gdLst/>
              <a:ahLst/>
              <a:cxnLst/>
              <a:rect l="l" t="t" r="r" b="b"/>
              <a:pathLst>
                <a:path w="1047750" h="542925">
                  <a:moveTo>
                    <a:pt x="522350" y="218439"/>
                  </a:moveTo>
                  <a:lnTo>
                    <a:pt x="514350" y="241935"/>
                  </a:lnTo>
                  <a:lnTo>
                    <a:pt x="514350" y="268604"/>
                  </a:lnTo>
                  <a:lnTo>
                    <a:pt x="538352" y="331342"/>
                  </a:lnTo>
                  <a:lnTo>
                    <a:pt x="591184" y="394080"/>
                  </a:lnTo>
                  <a:lnTo>
                    <a:pt x="626491" y="425323"/>
                  </a:lnTo>
                  <a:lnTo>
                    <a:pt x="668147" y="453644"/>
                  </a:lnTo>
                  <a:lnTo>
                    <a:pt x="709802" y="477138"/>
                  </a:lnTo>
                  <a:lnTo>
                    <a:pt x="756284" y="500634"/>
                  </a:lnTo>
                  <a:lnTo>
                    <a:pt x="802640" y="517906"/>
                  </a:lnTo>
                  <a:lnTo>
                    <a:pt x="849122" y="532002"/>
                  </a:lnTo>
                  <a:lnTo>
                    <a:pt x="892428" y="539750"/>
                  </a:lnTo>
                  <a:lnTo>
                    <a:pt x="932433" y="542925"/>
                  </a:lnTo>
                  <a:lnTo>
                    <a:pt x="967613" y="538226"/>
                  </a:lnTo>
                  <a:lnTo>
                    <a:pt x="1001268" y="527304"/>
                  </a:lnTo>
                  <a:lnTo>
                    <a:pt x="1020572" y="514731"/>
                  </a:lnTo>
                  <a:lnTo>
                    <a:pt x="1038098" y="494284"/>
                  </a:lnTo>
                  <a:lnTo>
                    <a:pt x="1047750" y="470788"/>
                  </a:lnTo>
                  <a:lnTo>
                    <a:pt x="1047750" y="445770"/>
                  </a:lnTo>
                  <a:lnTo>
                    <a:pt x="1023747" y="383032"/>
                  </a:lnTo>
                  <a:lnTo>
                    <a:pt x="970915" y="320294"/>
                  </a:lnTo>
                  <a:lnTo>
                    <a:pt x="935608" y="287400"/>
                  </a:lnTo>
                  <a:lnTo>
                    <a:pt x="892428" y="259207"/>
                  </a:lnTo>
                  <a:lnTo>
                    <a:pt x="850773" y="235712"/>
                  </a:lnTo>
                  <a:lnTo>
                    <a:pt x="804291" y="212216"/>
                  </a:lnTo>
                  <a:lnTo>
                    <a:pt x="757808" y="194945"/>
                  </a:lnTo>
                  <a:lnTo>
                    <a:pt x="712977" y="182372"/>
                  </a:lnTo>
                  <a:lnTo>
                    <a:pt x="668147" y="172974"/>
                  </a:lnTo>
                  <a:lnTo>
                    <a:pt x="628015" y="171450"/>
                  </a:lnTo>
                  <a:lnTo>
                    <a:pt x="592835" y="176149"/>
                  </a:lnTo>
                  <a:lnTo>
                    <a:pt x="560831" y="187071"/>
                  </a:lnTo>
                  <a:lnTo>
                    <a:pt x="540003" y="199644"/>
                  </a:lnTo>
                  <a:lnTo>
                    <a:pt x="522350" y="218439"/>
                  </a:lnTo>
                  <a:close/>
                </a:path>
                <a:path w="1047750" h="542925">
                  <a:moveTo>
                    <a:pt x="8000" y="46989"/>
                  </a:moveTo>
                  <a:lnTo>
                    <a:pt x="0" y="70485"/>
                  </a:lnTo>
                  <a:lnTo>
                    <a:pt x="0" y="97154"/>
                  </a:lnTo>
                  <a:lnTo>
                    <a:pt x="24002" y="159892"/>
                  </a:lnTo>
                  <a:lnTo>
                    <a:pt x="76835" y="222630"/>
                  </a:lnTo>
                  <a:lnTo>
                    <a:pt x="112141" y="253873"/>
                  </a:lnTo>
                  <a:lnTo>
                    <a:pt x="153797" y="282194"/>
                  </a:lnTo>
                  <a:lnTo>
                    <a:pt x="196976" y="305688"/>
                  </a:lnTo>
                  <a:lnTo>
                    <a:pt x="241934" y="329184"/>
                  </a:lnTo>
                  <a:lnTo>
                    <a:pt x="288290" y="346455"/>
                  </a:lnTo>
                  <a:lnTo>
                    <a:pt x="334772" y="360552"/>
                  </a:lnTo>
                  <a:lnTo>
                    <a:pt x="379602" y="368300"/>
                  </a:lnTo>
                  <a:lnTo>
                    <a:pt x="419734" y="371475"/>
                  </a:lnTo>
                  <a:lnTo>
                    <a:pt x="454914" y="366775"/>
                  </a:lnTo>
                  <a:lnTo>
                    <a:pt x="486918" y="355853"/>
                  </a:lnTo>
                  <a:lnTo>
                    <a:pt x="507746" y="343280"/>
                  </a:lnTo>
                  <a:lnTo>
                    <a:pt x="525399" y="322834"/>
                  </a:lnTo>
                  <a:lnTo>
                    <a:pt x="533400" y="299338"/>
                  </a:lnTo>
                  <a:lnTo>
                    <a:pt x="533400" y="274320"/>
                  </a:lnTo>
                  <a:lnTo>
                    <a:pt x="509397" y="211582"/>
                  </a:lnTo>
                  <a:lnTo>
                    <a:pt x="486918" y="180212"/>
                  </a:lnTo>
                  <a:lnTo>
                    <a:pt x="456565" y="148844"/>
                  </a:lnTo>
                  <a:lnTo>
                    <a:pt x="421258" y="115950"/>
                  </a:lnTo>
                  <a:lnTo>
                    <a:pt x="379602" y="87757"/>
                  </a:lnTo>
                  <a:lnTo>
                    <a:pt x="337947" y="64262"/>
                  </a:lnTo>
                  <a:lnTo>
                    <a:pt x="291465" y="40766"/>
                  </a:lnTo>
                  <a:lnTo>
                    <a:pt x="245109" y="23495"/>
                  </a:lnTo>
                  <a:lnTo>
                    <a:pt x="198627" y="10922"/>
                  </a:lnTo>
                  <a:lnTo>
                    <a:pt x="153797" y="1524"/>
                  </a:lnTo>
                  <a:lnTo>
                    <a:pt x="115316" y="0"/>
                  </a:lnTo>
                  <a:lnTo>
                    <a:pt x="80137" y="4699"/>
                  </a:lnTo>
                  <a:lnTo>
                    <a:pt x="46482" y="14097"/>
                  </a:lnTo>
                  <a:lnTo>
                    <a:pt x="25653" y="28194"/>
                  </a:lnTo>
                  <a:lnTo>
                    <a:pt x="8000" y="46989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66DAD690-74B1-7DC8-065D-23B6E0BB3093}"/>
                </a:ext>
              </a:extLst>
            </p:cNvPr>
            <p:cNvSpPr/>
            <p:nvPr/>
          </p:nvSpPr>
          <p:spPr>
            <a:xfrm>
              <a:off x="6115050" y="1362075"/>
              <a:ext cx="295275" cy="409575"/>
            </a:xfrm>
            <a:custGeom>
              <a:avLst/>
              <a:gdLst/>
              <a:ahLst/>
              <a:cxnLst/>
              <a:rect l="l" t="t" r="r" b="b"/>
              <a:pathLst>
                <a:path w="295275" h="409575">
                  <a:moveTo>
                    <a:pt x="295275" y="0"/>
                  </a:moveTo>
                  <a:lnTo>
                    <a:pt x="0" y="0"/>
                  </a:lnTo>
                  <a:lnTo>
                    <a:pt x="149225" y="40957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DD885AB-480C-FA49-A7B2-CC001CBCCA81}"/>
                </a:ext>
              </a:extLst>
            </p:cNvPr>
            <p:cNvSpPr/>
            <p:nvPr/>
          </p:nvSpPr>
          <p:spPr>
            <a:xfrm>
              <a:off x="6000750" y="1362075"/>
              <a:ext cx="523875" cy="628650"/>
            </a:xfrm>
            <a:custGeom>
              <a:avLst/>
              <a:gdLst/>
              <a:ahLst/>
              <a:cxnLst/>
              <a:rect l="l" t="t" r="r" b="b"/>
              <a:pathLst>
                <a:path w="523875" h="628650">
                  <a:moveTo>
                    <a:pt x="263525" y="409575"/>
                  </a:moveTo>
                  <a:lnTo>
                    <a:pt x="409575" y="0"/>
                  </a:lnTo>
                  <a:lnTo>
                    <a:pt x="114300" y="0"/>
                  </a:lnTo>
                  <a:lnTo>
                    <a:pt x="263525" y="409575"/>
                  </a:lnTo>
                  <a:close/>
                </a:path>
                <a:path w="523875" h="628650">
                  <a:moveTo>
                    <a:pt x="0" y="514350"/>
                  </a:moveTo>
                  <a:lnTo>
                    <a:pt x="523875" y="523875"/>
                  </a:lnTo>
                </a:path>
                <a:path w="523875" h="628650">
                  <a:moveTo>
                    <a:pt x="209550" y="619125"/>
                  </a:moveTo>
                  <a:lnTo>
                    <a:pt x="419100" y="628650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36343AB0-BEE0-1D3D-CE21-6CD0BA88AF8D}"/>
              </a:ext>
            </a:extLst>
          </p:cNvPr>
          <p:cNvSpPr txBox="1"/>
          <p:nvPr/>
        </p:nvSpPr>
        <p:spPr>
          <a:xfrm>
            <a:off x="3024885" y="1572577"/>
            <a:ext cx="5956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11784" dirty="0">
                <a:latin typeface="Times New Roman"/>
                <a:cs typeface="Times New Roman"/>
              </a:rPr>
              <a:t>Q</a:t>
            </a:r>
            <a:r>
              <a:rPr sz="2150" spc="-25" dirty="0">
                <a:latin typeface="Times New Roman"/>
                <a:cs typeface="Times New Roman"/>
              </a:rPr>
              <a:t>in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3432884-63B4-52B4-4627-3374D1D80C63}"/>
              </a:ext>
            </a:extLst>
          </p:cNvPr>
          <p:cNvSpPr txBox="1"/>
          <p:nvPr/>
        </p:nvSpPr>
        <p:spPr>
          <a:xfrm>
            <a:off x="8275701" y="1783714"/>
            <a:ext cx="72009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950" spc="-30" baseline="11784" dirty="0">
                <a:latin typeface="Times New Roman"/>
                <a:cs typeface="Times New Roman"/>
              </a:rPr>
              <a:t>Q</a:t>
            </a:r>
            <a:r>
              <a:rPr sz="2150" spc="-20" dirty="0">
                <a:latin typeface="Times New Roman"/>
                <a:cs typeface="Times New Roman"/>
              </a:rPr>
              <a:t>out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42DBF9F-A21A-BDAB-C71C-703F43AA577E}"/>
              </a:ext>
            </a:extLst>
          </p:cNvPr>
          <p:cNvSpPr txBox="1"/>
          <p:nvPr/>
        </p:nvSpPr>
        <p:spPr>
          <a:xfrm>
            <a:off x="3024885" y="3567429"/>
            <a:ext cx="57150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950" spc="-37" baseline="11784" dirty="0">
                <a:latin typeface="Times New Roman"/>
                <a:cs typeface="Times New Roman"/>
              </a:rPr>
              <a:t>C</a:t>
            </a:r>
            <a:r>
              <a:rPr sz="2150" spc="-25" dirty="0">
                <a:latin typeface="Times New Roman"/>
                <a:cs typeface="Times New Roman"/>
              </a:rPr>
              <a:t>in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8955078-DEDF-876C-8527-1CBBDBA4F86C}"/>
              </a:ext>
            </a:extLst>
          </p:cNvPr>
          <p:cNvSpPr txBox="1"/>
          <p:nvPr/>
        </p:nvSpPr>
        <p:spPr>
          <a:xfrm>
            <a:off x="6213475" y="2324099"/>
            <a:ext cx="29273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300" dirty="0">
                <a:latin typeface="Times New Roman"/>
                <a:cs typeface="Times New Roman"/>
              </a:rPr>
              <a:t>C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DDF30DC-701A-4FEB-8772-7253D248E4CD}"/>
              </a:ext>
            </a:extLst>
          </p:cNvPr>
          <p:cNvSpPr txBox="1"/>
          <p:nvPr/>
        </p:nvSpPr>
        <p:spPr>
          <a:xfrm>
            <a:off x="8512556" y="3268345"/>
            <a:ext cx="30543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dirty="0">
                <a:latin typeface="Times New Roman"/>
                <a:cs typeface="Times New Roman"/>
              </a:rPr>
              <a:t>C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9969BF3-257D-A19C-DCC2-C00190B5539F}"/>
              </a:ext>
            </a:extLst>
          </p:cNvPr>
          <p:cNvSpPr txBox="1"/>
          <p:nvPr/>
        </p:nvSpPr>
        <p:spPr>
          <a:xfrm>
            <a:off x="7158608" y="3583622"/>
            <a:ext cx="3155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300" strike="sngStrike" dirty="0">
                <a:latin typeface="Times New Roman"/>
                <a:cs typeface="Times New Roman"/>
              </a:rPr>
              <a:t>V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D0A974D-63EC-C65F-1870-1E0265A51762}"/>
              </a:ext>
            </a:extLst>
          </p:cNvPr>
          <p:cNvSpPr txBox="1"/>
          <p:nvPr/>
        </p:nvSpPr>
        <p:spPr>
          <a:xfrm>
            <a:off x="848360" y="5513070"/>
            <a:ext cx="143002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7975" marR="5080" indent="-29591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change</a:t>
            </a:r>
            <a:r>
              <a:rPr sz="1550" spc="1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-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 </a:t>
            </a:r>
            <a:r>
              <a:rPr sz="1550" dirty="0">
                <a:latin typeface="Arial"/>
                <a:cs typeface="Arial"/>
              </a:rPr>
              <a:t>over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time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66E5476-6B26-40F8-8AF9-92EA2D27A074}"/>
              </a:ext>
            </a:extLst>
          </p:cNvPr>
          <p:cNvSpPr txBox="1"/>
          <p:nvPr/>
        </p:nvSpPr>
        <p:spPr>
          <a:xfrm>
            <a:off x="2466339" y="5513387"/>
            <a:ext cx="96901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0" marR="5080" indent="-11430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total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inflow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E99C9E6-E5C1-6BF4-4CCA-4DA73AE77B18}"/>
              </a:ext>
            </a:extLst>
          </p:cNvPr>
          <p:cNvSpPr txBox="1"/>
          <p:nvPr/>
        </p:nvSpPr>
        <p:spPr>
          <a:xfrm>
            <a:off x="3680840" y="5512752"/>
            <a:ext cx="109347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675" marR="5080" indent="-18161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total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outflow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3995E91-33F3-C2D1-45B1-5FBA54165A91}"/>
              </a:ext>
            </a:extLst>
          </p:cNvPr>
          <p:cNvSpPr/>
          <p:nvPr/>
        </p:nvSpPr>
        <p:spPr>
          <a:xfrm>
            <a:off x="7883143" y="4733544"/>
            <a:ext cx="295275" cy="19050"/>
          </a:xfrm>
          <a:custGeom>
            <a:avLst/>
            <a:gdLst/>
            <a:ahLst/>
            <a:cxnLst/>
            <a:rect l="l" t="t" r="r" b="b"/>
            <a:pathLst>
              <a:path w="295275" h="19050">
                <a:moveTo>
                  <a:pt x="295275" y="0"/>
                </a:moveTo>
                <a:lnTo>
                  <a:pt x="0" y="0"/>
                </a:lnTo>
                <a:lnTo>
                  <a:pt x="0" y="19049"/>
                </a:lnTo>
                <a:lnTo>
                  <a:pt x="295275" y="19049"/>
                </a:lnTo>
                <a:lnTo>
                  <a:pt x="295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5551A19-9A60-83D8-CEE5-DBC5EABD781E}"/>
              </a:ext>
            </a:extLst>
          </p:cNvPr>
          <p:cNvSpPr txBox="1"/>
          <p:nvPr/>
        </p:nvSpPr>
        <p:spPr>
          <a:xfrm>
            <a:off x="7895590" y="4755832"/>
            <a:ext cx="26797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85" dirty="0">
                <a:latin typeface="Cambria Math"/>
                <a:cs typeface="Cambria Math"/>
              </a:rPr>
              <a:t>𝑑𝑡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AE7EE6A7-FDEF-12A4-6C04-D031E4CC4C65}"/>
              </a:ext>
            </a:extLst>
          </p:cNvPr>
          <p:cNvSpPr txBox="1"/>
          <p:nvPr/>
        </p:nvSpPr>
        <p:spPr>
          <a:xfrm>
            <a:off x="7876540" y="4422203"/>
            <a:ext cx="2519680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85"/>
              </a:lnSpc>
              <a:spcBef>
                <a:spcPts val="125"/>
              </a:spcBef>
            </a:pPr>
            <a:r>
              <a:rPr sz="1700" spc="70" dirty="0">
                <a:latin typeface="Cambria Math"/>
                <a:cs typeface="Cambria Math"/>
              </a:rPr>
              <a:t>𝑑𝑉</a:t>
            </a:r>
            <a:endParaRPr sz="1700">
              <a:latin typeface="Cambria Math"/>
              <a:cs typeface="Cambria Math"/>
            </a:endParaRPr>
          </a:p>
          <a:p>
            <a:pPr marL="374650">
              <a:lnSpc>
                <a:spcPts val="2225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487" baseline="1157" dirty="0">
                <a:latin typeface="Cambria Math"/>
                <a:cs typeface="Cambria Math"/>
              </a:rPr>
              <a:t>σ</a:t>
            </a:r>
            <a:r>
              <a:rPr sz="3600" spc="-187" baseline="115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𝑄𝑖𝑛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3600" spc="487" baseline="1157" dirty="0">
                <a:latin typeface="Cambria Math"/>
                <a:cs typeface="Cambria Math"/>
              </a:rPr>
              <a:t>σ</a:t>
            </a:r>
            <a:r>
              <a:rPr sz="3600" spc="-202" baseline="1157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𝑄𝑜𝑢𝑡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C568DDB-8D3B-DBFB-93E1-3FE8E48089C6}"/>
              </a:ext>
            </a:extLst>
          </p:cNvPr>
          <p:cNvSpPr/>
          <p:nvPr/>
        </p:nvSpPr>
        <p:spPr>
          <a:xfrm>
            <a:off x="1810639" y="5054727"/>
            <a:ext cx="428625" cy="19050"/>
          </a:xfrm>
          <a:custGeom>
            <a:avLst/>
            <a:gdLst/>
            <a:ahLst/>
            <a:cxnLst/>
            <a:rect l="l" t="t" r="r" b="b"/>
            <a:pathLst>
              <a:path w="428625" h="19050">
                <a:moveTo>
                  <a:pt x="428625" y="0"/>
                </a:moveTo>
                <a:lnTo>
                  <a:pt x="0" y="0"/>
                </a:lnTo>
                <a:lnTo>
                  <a:pt x="0" y="19050"/>
                </a:lnTo>
                <a:lnTo>
                  <a:pt x="428625" y="19050"/>
                </a:lnTo>
                <a:lnTo>
                  <a:pt x="428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8D77DB1-DBC6-C46B-C773-3362AF6BCEF0}"/>
              </a:ext>
            </a:extLst>
          </p:cNvPr>
          <p:cNvSpPr txBox="1"/>
          <p:nvPr/>
        </p:nvSpPr>
        <p:spPr>
          <a:xfrm>
            <a:off x="1799335" y="4743767"/>
            <a:ext cx="444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45" dirty="0">
                <a:latin typeface="Cambria Math"/>
                <a:cs typeface="Cambria Math"/>
              </a:rPr>
              <a:t>𝑑𝐶𝑉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DB1C11B-79A5-0D81-98C1-3DEA4362258E}"/>
              </a:ext>
            </a:extLst>
          </p:cNvPr>
          <p:cNvSpPr txBox="1"/>
          <p:nvPr/>
        </p:nvSpPr>
        <p:spPr>
          <a:xfrm>
            <a:off x="1885060" y="5077523"/>
            <a:ext cx="26860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85" dirty="0">
                <a:latin typeface="Cambria Math"/>
                <a:cs typeface="Cambria Math"/>
              </a:rPr>
              <a:t>𝑑𝑡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5BCE9A5-ABCE-7FCE-A74A-E46F4CEEE06B}"/>
              </a:ext>
            </a:extLst>
          </p:cNvPr>
          <p:cNvSpPr txBox="1"/>
          <p:nvPr/>
        </p:nvSpPr>
        <p:spPr>
          <a:xfrm>
            <a:off x="2332989" y="4915598"/>
            <a:ext cx="2288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=</a:t>
            </a:r>
            <a:r>
              <a:rPr sz="1200" spc="254" dirty="0">
                <a:latin typeface="Calibri"/>
                <a:cs typeface="Calibri"/>
              </a:rPr>
              <a:t> </a:t>
            </a:r>
            <a:r>
              <a:rPr sz="2700" spc="367" baseline="3086" dirty="0">
                <a:latin typeface="Cambria Math"/>
                <a:cs typeface="Cambria Math"/>
              </a:rPr>
              <a:t>σ</a:t>
            </a:r>
            <a:r>
              <a:rPr sz="2700" spc="-150" baseline="308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𝑄𝑖𝑛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𝐶𝑖𝑛</a:t>
            </a:r>
            <a:r>
              <a:rPr sz="1800" spc="4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470" dirty="0">
                <a:latin typeface="Calibri"/>
                <a:cs typeface="Calibri"/>
              </a:rPr>
              <a:t> </a:t>
            </a:r>
            <a:r>
              <a:rPr sz="2700" spc="367" baseline="3086" dirty="0">
                <a:latin typeface="Cambria Math"/>
                <a:cs typeface="Cambria Math"/>
              </a:rPr>
              <a:t>σ</a:t>
            </a:r>
            <a:r>
              <a:rPr sz="2700" spc="-150" baseline="308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𝑄𝑜𝑢𝑡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𝐶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0AC1C7B-5D14-45C7-4F20-2D143B85B6DF}"/>
              </a:ext>
            </a:extLst>
          </p:cNvPr>
          <p:cNvSpPr txBox="1"/>
          <p:nvPr/>
        </p:nvSpPr>
        <p:spPr>
          <a:xfrm>
            <a:off x="4754245" y="4915598"/>
            <a:ext cx="1552575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800" spc="-50" dirty="0">
                <a:latin typeface="Cambria Math"/>
                <a:cs typeface="Cambria Math"/>
              </a:rPr>
              <a:t>+</a:t>
            </a:r>
            <a:r>
              <a:rPr sz="1800" dirty="0">
                <a:latin typeface="Cambria Math"/>
                <a:cs typeface="Cambria Math"/>
              </a:rPr>
              <a:t>	𝑟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𝑉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mbria Math"/>
              <a:cs typeface="Cambria Math"/>
            </a:endParaRPr>
          </a:p>
          <a:p>
            <a:pPr marL="164465" marR="5080" indent="409575">
              <a:lnSpc>
                <a:spcPct val="100899"/>
              </a:lnSpc>
            </a:pPr>
            <a:r>
              <a:rPr sz="1550" spc="-10" dirty="0">
                <a:latin typeface="Arial"/>
                <a:cs typeface="Arial"/>
              </a:rPr>
              <a:t>kinetic transformations</a:t>
            </a:r>
            <a:endParaRPr sz="1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8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25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7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1750541" y="170791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544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2020" y="1707910"/>
            <a:ext cx="823594" cy="0"/>
          </a:xfrm>
          <a:custGeom>
            <a:avLst/>
            <a:gdLst/>
            <a:ahLst/>
            <a:cxnLst/>
            <a:rect l="l" t="t" r="r" b="b"/>
            <a:pathLst>
              <a:path w="823595">
                <a:moveTo>
                  <a:pt x="0" y="0"/>
                </a:moveTo>
                <a:lnTo>
                  <a:pt x="823362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0290" y="1707910"/>
            <a:ext cx="875665" cy="0"/>
          </a:xfrm>
          <a:custGeom>
            <a:avLst/>
            <a:gdLst/>
            <a:ahLst/>
            <a:cxnLst/>
            <a:rect l="l" t="t" r="r" b="b"/>
            <a:pathLst>
              <a:path w="875664">
                <a:moveTo>
                  <a:pt x="0" y="0"/>
                </a:moveTo>
                <a:lnTo>
                  <a:pt x="875380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9931" y="129753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830" y="0"/>
                </a:lnTo>
              </a:path>
            </a:pathLst>
          </a:custGeom>
          <a:ln w="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1500" y="1707910"/>
            <a:ext cx="1307465" cy="0"/>
          </a:xfrm>
          <a:custGeom>
            <a:avLst/>
            <a:gdLst/>
            <a:ahLst/>
            <a:cxnLst/>
            <a:rect l="l" t="t" r="r" b="b"/>
            <a:pathLst>
              <a:path w="1307465">
                <a:moveTo>
                  <a:pt x="0" y="0"/>
                </a:moveTo>
                <a:lnTo>
                  <a:pt x="1307007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93321" y="129753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830" y="0"/>
                </a:lnTo>
              </a:path>
            </a:pathLst>
          </a:custGeom>
          <a:ln w="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4863" y="1707910"/>
            <a:ext cx="1297305" cy="0"/>
          </a:xfrm>
          <a:custGeom>
            <a:avLst/>
            <a:gdLst/>
            <a:ahLst/>
            <a:cxnLst/>
            <a:rect l="l" t="t" r="r" b="b"/>
            <a:pathLst>
              <a:path w="1297304">
                <a:moveTo>
                  <a:pt x="0" y="0"/>
                </a:moveTo>
                <a:lnTo>
                  <a:pt x="1296772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00169" y="1254268"/>
            <a:ext cx="13208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05" dirty="0">
                <a:latin typeface="Symbol"/>
                <a:cs typeface="Symbol"/>
              </a:rPr>
              <a:t></a:t>
            </a:r>
            <a:endParaRPr sz="2450" dirty="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5435" y="1254268"/>
            <a:ext cx="13208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05" dirty="0">
                <a:latin typeface="Symbol"/>
                <a:cs typeface="Symbol"/>
              </a:rPr>
              <a:t>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4022" y="1490386"/>
            <a:ext cx="144970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0795" algn="l"/>
              </a:tabLst>
            </a:pPr>
            <a:r>
              <a:rPr sz="2450" spc="-50" dirty="0">
                <a:latin typeface="Times New Roman"/>
                <a:cs typeface="Times New Roman"/>
              </a:rPr>
              <a:t>+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10" dirty="0">
                <a:latin typeface="Times New Roman"/>
                <a:cs typeface="Times New Roman"/>
              </a:rPr>
              <a:t>+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20744" y="1704469"/>
            <a:ext cx="27724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6335" algn="l"/>
                <a:tab pos="2458720" algn="l"/>
              </a:tabLst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t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x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60" dirty="0">
                <a:latin typeface="Times New Roman"/>
                <a:cs typeface="Times New Roman"/>
              </a:rPr>
              <a:t>z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2501" y="1490386"/>
            <a:ext cx="1181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95" dirty="0">
                <a:latin typeface="Times New Roman"/>
                <a:cs typeface="Times New Roman"/>
              </a:rPr>
              <a:t>-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6485" y="1088058"/>
            <a:ext cx="132778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75" spc="-600" baseline="1133" dirty="0">
                <a:latin typeface="Symbol"/>
                <a:cs typeface="Symbol"/>
              </a:rPr>
              <a:t></a:t>
            </a:r>
            <a:r>
              <a:rPr sz="3675" spc="-600" baseline="36281" dirty="0">
                <a:latin typeface="Symbol"/>
                <a:cs typeface="Symbol"/>
              </a:rPr>
              <a:t></a:t>
            </a:r>
            <a:r>
              <a:rPr sz="3675" spc="-600" baseline="2267" dirty="0">
                <a:latin typeface="Symbol"/>
                <a:cs typeface="Symbol"/>
              </a:rPr>
              <a:t></a:t>
            </a:r>
            <a:r>
              <a:rPr sz="3675" spc="-540" baseline="2267" dirty="0">
                <a:latin typeface="Times New Roman"/>
                <a:cs typeface="Times New Roman"/>
              </a:rPr>
              <a:t> </a:t>
            </a:r>
            <a:r>
              <a:rPr sz="2450" spc="-55" dirty="0">
                <a:latin typeface="Times New Roman"/>
                <a:cs typeface="Times New Roman"/>
              </a:rPr>
              <a:t>BD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3675" spc="-509" baseline="40816" dirty="0">
                <a:latin typeface="Symbol"/>
                <a:cs typeface="Symbol"/>
              </a:rPr>
              <a:t></a:t>
            </a:r>
            <a:r>
              <a:rPr sz="3675" spc="-509" baseline="36281" dirty="0">
                <a:latin typeface="Symbol"/>
                <a:cs typeface="Symbol"/>
              </a:rPr>
              <a:t></a:t>
            </a:r>
            <a:r>
              <a:rPr sz="3675" spc="-509" baseline="2267" dirty="0">
                <a:latin typeface="Symbol"/>
                <a:cs typeface="Symbol"/>
              </a:rPr>
              <a:t></a:t>
            </a:r>
            <a:endParaRPr sz="3675" baseline="2267" dirty="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6146" y="1704469"/>
            <a:ext cx="34163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75" dirty="0">
                <a:latin typeface="Times New Roman"/>
                <a:cs typeface="Times New Roman"/>
              </a:rPr>
              <a:t>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5339" y="1490386"/>
            <a:ext cx="1181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95" dirty="0">
                <a:latin typeface="Times New Roman"/>
                <a:cs typeface="Times New Roman"/>
              </a:rPr>
              <a:t>-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03298" y="1089255"/>
            <a:ext cx="131762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75" spc="-600" baseline="1133" dirty="0">
                <a:latin typeface="Symbol"/>
                <a:cs typeface="Symbol"/>
              </a:rPr>
              <a:t></a:t>
            </a:r>
            <a:r>
              <a:rPr sz="3675" spc="-600" baseline="36281" dirty="0">
                <a:latin typeface="Symbol"/>
                <a:cs typeface="Symbol"/>
              </a:rPr>
              <a:t></a:t>
            </a:r>
            <a:r>
              <a:rPr sz="3675" spc="-600" baseline="2267" dirty="0">
                <a:latin typeface="Symbol"/>
                <a:cs typeface="Symbol"/>
              </a:rPr>
              <a:t></a:t>
            </a:r>
            <a:r>
              <a:rPr sz="3675" spc="-532" baseline="2267" dirty="0">
                <a:latin typeface="Times New Roman"/>
                <a:cs typeface="Times New Roman"/>
              </a:rPr>
              <a:t> </a:t>
            </a:r>
            <a:r>
              <a:rPr sz="2450" spc="-70" dirty="0">
                <a:latin typeface="Times New Roman"/>
                <a:cs typeface="Times New Roman"/>
              </a:rPr>
              <a:t>BD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3675" spc="-509" baseline="40816" dirty="0">
                <a:latin typeface="Symbol"/>
                <a:cs typeface="Symbol"/>
              </a:rPr>
              <a:t></a:t>
            </a:r>
            <a:r>
              <a:rPr sz="3675" spc="-509" baseline="36281" dirty="0">
                <a:latin typeface="Symbol"/>
                <a:cs typeface="Symbol"/>
              </a:rPr>
              <a:t></a:t>
            </a:r>
            <a:r>
              <a:rPr sz="3675" spc="-509" baseline="2267" dirty="0">
                <a:latin typeface="Symbol"/>
                <a:cs typeface="Symbol"/>
              </a:rPr>
              <a:t></a:t>
            </a:r>
            <a:endParaRPr sz="3675" baseline="2267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12921" y="1704469"/>
            <a:ext cx="32575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65" dirty="0">
                <a:latin typeface="Times New Roman"/>
                <a:cs typeface="Times New Roman"/>
              </a:rPr>
              <a:t>z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5774" y="1288382"/>
            <a:ext cx="66167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51587" dirty="0">
                <a:latin typeface="Times New Roman"/>
                <a:cs typeface="Times New Roman"/>
              </a:rPr>
              <a:t>x</a:t>
            </a:r>
            <a:r>
              <a:rPr sz="2100" spc="-52" baseline="51587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Times New Roman"/>
                <a:cs typeface="Times New Roman"/>
              </a:rPr>
              <a:t>x</a:t>
            </a:r>
            <a:r>
              <a:rPr sz="2450" spc="-340" dirty="0">
                <a:latin typeface="Times New Roman"/>
                <a:cs typeface="Times New Roman"/>
              </a:rPr>
              <a:t> </a:t>
            </a:r>
            <a:r>
              <a:rPr sz="3675" spc="-75" baseline="5668" dirty="0">
                <a:latin typeface="Symbol"/>
                <a:cs typeface="Symbol"/>
              </a:rPr>
              <a:t></a:t>
            </a:r>
            <a:endParaRPr sz="3675" baseline="5668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69137" y="1288382"/>
            <a:ext cx="6515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51587" dirty="0">
                <a:latin typeface="Times New Roman"/>
                <a:cs typeface="Times New Roman"/>
              </a:rPr>
              <a:t>z</a:t>
            </a:r>
            <a:r>
              <a:rPr sz="2100" spc="44" baseline="51587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140" dirty="0">
                <a:latin typeface="Times New Roman"/>
                <a:cs typeface="Times New Roman"/>
              </a:rPr>
              <a:t>z</a:t>
            </a:r>
            <a:r>
              <a:rPr sz="2450" spc="-280" dirty="0">
                <a:latin typeface="Times New Roman"/>
                <a:cs typeface="Times New Roman"/>
              </a:rPr>
              <a:t> </a:t>
            </a:r>
            <a:r>
              <a:rPr sz="3675" spc="-75" baseline="5668" dirty="0">
                <a:latin typeface="Symbol"/>
                <a:cs typeface="Symbol"/>
              </a:rPr>
              <a:t></a:t>
            </a:r>
            <a:endParaRPr sz="3675" baseline="5668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4297" y="1265649"/>
            <a:ext cx="320992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3945" algn="l"/>
                <a:tab pos="2352040" algn="l"/>
              </a:tabLst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85" dirty="0">
                <a:latin typeface="Times New Roman"/>
                <a:cs typeface="Times New Roman"/>
              </a:rPr>
              <a:t> </a:t>
            </a:r>
            <a:r>
              <a:rPr sz="2450" spc="-25" dirty="0">
                <a:latin typeface="Times New Roman"/>
                <a:cs typeface="Times New Roman"/>
              </a:rPr>
              <a:t>B</a:t>
            </a:r>
            <a:r>
              <a:rPr sz="2450" spc="-25" dirty="0">
                <a:latin typeface="Symbol"/>
                <a:cs typeface="Symbol"/>
              </a:rPr>
              <a:t>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85" dirty="0">
                <a:latin typeface="Times New Roman"/>
                <a:cs typeface="Times New Roman"/>
              </a:rPr>
              <a:t> </a:t>
            </a:r>
            <a:r>
              <a:rPr sz="2450" spc="-25" dirty="0">
                <a:latin typeface="Times New Roman"/>
                <a:cs typeface="Times New Roman"/>
              </a:rPr>
              <a:t>UB</a:t>
            </a:r>
            <a:r>
              <a:rPr sz="2450" spc="-25" dirty="0">
                <a:latin typeface="Symbol"/>
                <a:cs typeface="Symbol"/>
              </a:rPr>
              <a:t>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355" dirty="0">
                <a:latin typeface="Times New Roman"/>
                <a:cs typeface="Times New Roman"/>
              </a:rPr>
              <a:t> </a:t>
            </a:r>
            <a:r>
              <a:rPr sz="2450" spc="-150" dirty="0">
                <a:latin typeface="Times New Roman"/>
                <a:cs typeface="Times New Roman"/>
              </a:rPr>
              <a:t>WB</a:t>
            </a:r>
            <a:r>
              <a:rPr sz="2450" spc="-150" dirty="0">
                <a:latin typeface="Symbol"/>
                <a:cs typeface="Symbol"/>
              </a:rPr>
              <a:t>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72238" y="1490386"/>
            <a:ext cx="113665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1475" algn="l"/>
              </a:tabLst>
            </a:pPr>
            <a:r>
              <a:rPr sz="2450" spc="-50" dirty="0">
                <a:latin typeface="Times New Roman"/>
                <a:cs typeface="Times New Roman"/>
              </a:rPr>
              <a:t>=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3675" spc="-112" baseline="4535" dirty="0">
                <a:latin typeface="Times New Roman"/>
                <a:cs typeface="Times New Roman"/>
              </a:rPr>
              <a:t>q</a:t>
            </a:r>
            <a:r>
              <a:rPr sz="2100" spc="-112" baseline="-23809" dirty="0">
                <a:latin typeface="Symbol"/>
                <a:cs typeface="Symbol"/>
              </a:rPr>
              <a:t></a:t>
            </a:r>
            <a:r>
              <a:rPr sz="2100" spc="7" baseline="-23809" dirty="0">
                <a:latin typeface="Times New Roman"/>
                <a:cs typeface="Times New Roman"/>
              </a:rPr>
              <a:t> </a:t>
            </a:r>
            <a:r>
              <a:rPr sz="2450" spc="-204" dirty="0">
                <a:latin typeface="Times New Roman"/>
                <a:cs typeface="Times New Roman"/>
              </a:rPr>
              <a:t>B</a:t>
            </a:r>
            <a:r>
              <a:rPr sz="2450" spc="-85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+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67875" y="1543050"/>
            <a:ext cx="609600" cy="3714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ts val="2705"/>
              </a:lnSpc>
            </a:pPr>
            <a:r>
              <a:rPr sz="2450" spc="-160" dirty="0">
                <a:latin typeface="Times New Roman"/>
                <a:cs typeface="Times New Roman"/>
              </a:rPr>
              <a:t>S</a:t>
            </a:r>
            <a:r>
              <a:rPr sz="2100" spc="-240" baseline="-9920" dirty="0">
                <a:latin typeface="Symbol"/>
                <a:cs typeface="Symbol"/>
              </a:rPr>
              <a:t></a:t>
            </a:r>
            <a:r>
              <a:rPr sz="2100" spc="37" baseline="-9920" dirty="0">
                <a:latin typeface="Times New Roman"/>
                <a:cs typeface="Times New Roman"/>
              </a:rPr>
              <a:t> </a:t>
            </a:r>
            <a:r>
              <a:rPr sz="3675" spc="-75" baseline="2267" dirty="0">
                <a:latin typeface="Times New Roman"/>
                <a:cs typeface="Times New Roman"/>
              </a:rPr>
              <a:t>B</a:t>
            </a:r>
            <a:endParaRPr sz="3675" baseline="2267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32597" y="2361222"/>
            <a:ext cx="8679180" cy="3958590"/>
            <a:chOff x="1732597" y="2361222"/>
            <a:chExt cx="8679180" cy="3958590"/>
          </a:xfrm>
        </p:grpSpPr>
        <p:sp>
          <p:nvSpPr>
            <p:cNvPr id="28" name="object 28"/>
            <p:cNvSpPr/>
            <p:nvPr/>
          </p:nvSpPr>
          <p:spPr>
            <a:xfrm>
              <a:off x="8217085" y="6280553"/>
              <a:ext cx="1178560" cy="10795"/>
            </a:xfrm>
            <a:custGeom>
              <a:avLst/>
              <a:gdLst/>
              <a:ahLst/>
              <a:cxnLst/>
              <a:rect l="l" t="t" r="r" b="b"/>
              <a:pathLst>
                <a:path w="1178559" h="10795">
                  <a:moveTo>
                    <a:pt x="117793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1177936" y="10439"/>
                  </a:lnTo>
                  <a:lnTo>
                    <a:pt x="1177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67618" y="6251920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90" h="67945">
                  <a:moveTo>
                    <a:pt x="0" y="0"/>
                  </a:moveTo>
                  <a:lnTo>
                    <a:pt x="14376" y="33852"/>
                  </a:lnTo>
                  <a:lnTo>
                    <a:pt x="0" y="67704"/>
                  </a:lnTo>
                  <a:lnTo>
                    <a:pt x="97487" y="33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3075" y="4727659"/>
              <a:ext cx="8580120" cy="781050"/>
            </a:xfrm>
            <a:custGeom>
              <a:avLst/>
              <a:gdLst/>
              <a:ahLst/>
              <a:cxnLst/>
              <a:rect l="l" t="t" r="r" b="b"/>
              <a:pathLst>
                <a:path w="8580120" h="781050">
                  <a:moveTo>
                    <a:pt x="0" y="245926"/>
                  </a:moveTo>
                  <a:lnTo>
                    <a:pt x="76555" y="239672"/>
                  </a:lnTo>
                  <a:lnTo>
                    <a:pt x="123499" y="239672"/>
                  </a:lnTo>
                  <a:lnTo>
                    <a:pt x="170805" y="226564"/>
                  </a:lnTo>
                  <a:lnTo>
                    <a:pt x="217752" y="213576"/>
                  </a:lnTo>
                  <a:lnTo>
                    <a:pt x="281306" y="213576"/>
                  </a:lnTo>
                  <a:lnTo>
                    <a:pt x="344500" y="213576"/>
                  </a:lnTo>
                  <a:lnTo>
                    <a:pt x="408054" y="213576"/>
                  </a:lnTo>
                  <a:lnTo>
                    <a:pt x="455001" y="213576"/>
                  </a:lnTo>
                  <a:lnTo>
                    <a:pt x="516743" y="226564"/>
                  </a:lnTo>
                  <a:lnTo>
                    <a:pt x="580297" y="251217"/>
                  </a:lnTo>
                  <a:lnTo>
                    <a:pt x="657943" y="277192"/>
                  </a:lnTo>
                  <a:lnTo>
                    <a:pt x="721497" y="315194"/>
                  </a:lnTo>
                  <a:lnTo>
                    <a:pt x="768444" y="326738"/>
                  </a:lnTo>
                  <a:lnTo>
                    <a:pt x="815750" y="339726"/>
                  </a:lnTo>
                  <a:lnTo>
                    <a:pt x="910003" y="352714"/>
                  </a:lnTo>
                  <a:lnTo>
                    <a:pt x="1004256" y="377367"/>
                  </a:lnTo>
                  <a:lnTo>
                    <a:pt x="1083698" y="390355"/>
                  </a:lnTo>
                  <a:lnTo>
                    <a:pt x="1145441" y="390355"/>
                  </a:lnTo>
                  <a:lnTo>
                    <a:pt x="1177936" y="390355"/>
                  </a:lnTo>
                  <a:lnTo>
                    <a:pt x="1225243" y="390355"/>
                  </a:lnTo>
                  <a:lnTo>
                    <a:pt x="1287000" y="377367"/>
                  </a:lnTo>
                  <a:lnTo>
                    <a:pt x="1507986" y="377367"/>
                  </a:lnTo>
                  <a:lnTo>
                    <a:pt x="1602179" y="377367"/>
                  </a:lnTo>
                  <a:lnTo>
                    <a:pt x="1680199" y="352714"/>
                  </a:lnTo>
                  <a:lnTo>
                    <a:pt x="1759717" y="352714"/>
                  </a:lnTo>
                  <a:lnTo>
                    <a:pt x="1979251" y="339726"/>
                  </a:lnTo>
                  <a:lnTo>
                    <a:pt x="2042446" y="302086"/>
                  </a:lnTo>
                  <a:lnTo>
                    <a:pt x="2089767" y="251217"/>
                  </a:lnTo>
                  <a:lnTo>
                    <a:pt x="2120466" y="213576"/>
                  </a:lnTo>
                  <a:lnTo>
                    <a:pt x="2152961" y="188683"/>
                  </a:lnTo>
                  <a:lnTo>
                    <a:pt x="2214659" y="138055"/>
                  </a:lnTo>
                  <a:lnTo>
                    <a:pt x="2278303" y="113162"/>
                  </a:lnTo>
                  <a:lnTo>
                    <a:pt x="2341497" y="88629"/>
                  </a:lnTo>
                  <a:lnTo>
                    <a:pt x="2388818" y="62533"/>
                  </a:lnTo>
                  <a:lnTo>
                    <a:pt x="2450516" y="37640"/>
                  </a:lnTo>
                  <a:lnTo>
                    <a:pt x="2513710" y="37640"/>
                  </a:lnTo>
                  <a:lnTo>
                    <a:pt x="2607903" y="24652"/>
                  </a:lnTo>
                  <a:lnTo>
                    <a:pt x="2671547" y="24652"/>
                  </a:lnTo>
                  <a:lnTo>
                    <a:pt x="2749567" y="24652"/>
                  </a:lnTo>
                  <a:lnTo>
                    <a:pt x="2843760" y="49545"/>
                  </a:lnTo>
                  <a:lnTo>
                    <a:pt x="2890632" y="62533"/>
                  </a:lnTo>
                  <a:lnTo>
                    <a:pt x="2923128" y="75521"/>
                  </a:lnTo>
                  <a:lnTo>
                    <a:pt x="2970449" y="126149"/>
                  </a:lnTo>
                  <a:lnTo>
                    <a:pt x="3017471" y="151043"/>
                  </a:lnTo>
                  <a:lnTo>
                    <a:pt x="3079168" y="188683"/>
                  </a:lnTo>
                  <a:lnTo>
                    <a:pt x="3173511" y="226564"/>
                  </a:lnTo>
                  <a:lnTo>
                    <a:pt x="3237005" y="251217"/>
                  </a:lnTo>
                  <a:lnTo>
                    <a:pt x="3300199" y="289098"/>
                  </a:lnTo>
                  <a:lnTo>
                    <a:pt x="3363694" y="302086"/>
                  </a:lnTo>
                  <a:lnTo>
                    <a:pt x="3458036" y="315194"/>
                  </a:lnTo>
                  <a:lnTo>
                    <a:pt x="3677121" y="315194"/>
                  </a:lnTo>
                  <a:lnTo>
                    <a:pt x="3724442" y="315194"/>
                  </a:lnTo>
                  <a:lnTo>
                    <a:pt x="3771464" y="302086"/>
                  </a:lnTo>
                  <a:lnTo>
                    <a:pt x="3818785" y="251217"/>
                  </a:lnTo>
                  <a:lnTo>
                    <a:pt x="3881980" y="226564"/>
                  </a:lnTo>
                  <a:lnTo>
                    <a:pt x="4134010" y="213576"/>
                  </a:lnTo>
                  <a:lnTo>
                    <a:pt x="4195707" y="188683"/>
                  </a:lnTo>
                  <a:lnTo>
                    <a:pt x="4242729" y="164151"/>
                  </a:lnTo>
                  <a:lnTo>
                    <a:pt x="4322546" y="164151"/>
                  </a:lnTo>
                  <a:lnTo>
                    <a:pt x="4416739" y="151043"/>
                  </a:lnTo>
                  <a:lnTo>
                    <a:pt x="4478436" y="138055"/>
                  </a:lnTo>
                  <a:lnTo>
                    <a:pt x="4510932" y="126149"/>
                  </a:lnTo>
                  <a:lnTo>
                    <a:pt x="4557953" y="126149"/>
                  </a:lnTo>
                  <a:lnTo>
                    <a:pt x="4605274" y="113162"/>
                  </a:lnTo>
                  <a:lnTo>
                    <a:pt x="4652146" y="113162"/>
                  </a:lnTo>
                  <a:lnTo>
                    <a:pt x="4699467" y="113162"/>
                  </a:lnTo>
                  <a:lnTo>
                    <a:pt x="5155907" y="113162"/>
                  </a:lnTo>
                  <a:lnTo>
                    <a:pt x="5233927" y="126149"/>
                  </a:lnTo>
                  <a:lnTo>
                    <a:pt x="5311947" y="126149"/>
                  </a:lnTo>
                  <a:lnTo>
                    <a:pt x="5359268" y="126149"/>
                  </a:lnTo>
                  <a:lnTo>
                    <a:pt x="5391764" y="126149"/>
                  </a:lnTo>
                  <a:lnTo>
                    <a:pt x="5406140" y="100174"/>
                  </a:lnTo>
                  <a:lnTo>
                    <a:pt x="5485957" y="49545"/>
                  </a:lnTo>
                  <a:lnTo>
                    <a:pt x="5563977" y="37640"/>
                  </a:lnTo>
                  <a:lnTo>
                    <a:pt x="5627171" y="11664"/>
                  </a:lnTo>
                  <a:lnTo>
                    <a:pt x="5674492" y="11664"/>
                  </a:lnTo>
                  <a:lnTo>
                    <a:pt x="5752512" y="0"/>
                  </a:lnTo>
                  <a:lnTo>
                    <a:pt x="5799384" y="0"/>
                  </a:lnTo>
                  <a:lnTo>
                    <a:pt x="5893727" y="0"/>
                  </a:lnTo>
                  <a:lnTo>
                    <a:pt x="6145757" y="24652"/>
                  </a:lnTo>
                  <a:lnTo>
                    <a:pt x="6223777" y="49545"/>
                  </a:lnTo>
                  <a:lnTo>
                    <a:pt x="6270649" y="75521"/>
                  </a:lnTo>
                  <a:lnTo>
                    <a:pt x="6334293" y="100174"/>
                  </a:lnTo>
                  <a:lnTo>
                    <a:pt x="6555175" y="126149"/>
                  </a:lnTo>
                  <a:lnTo>
                    <a:pt x="6633195" y="151043"/>
                  </a:lnTo>
                  <a:lnTo>
                    <a:pt x="6680216" y="175695"/>
                  </a:lnTo>
                  <a:lnTo>
                    <a:pt x="6711215" y="201671"/>
                  </a:lnTo>
                  <a:lnTo>
                    <a:pt x="6774409" y="226564"/>
                  </a:lnTo>
                  <a:lnTo>
                    <a:pt x="6868752" y="277192"/>
                  </a:lnTo>
                  <a:lnTo>
                    <a:pt x="6932246" y="315194"/>
                  </a:lnTo>
                  <a:lnTo>
                    <a:pt x="6995441" y="364619"/>
                  </a:lnTo>
                  <a:lnTo>
                    <a:pt x="7026439" y="390355"/>
                  </a:lnTo>
                  <a:lnTo>
                    <a:pt x="7089634" y="452888"/>
                  </a:lnTo>
                  <a:lnTo>
                    <a:pt x="7120782" y="478864"/>
                  </a:lnTo>
                  <a:lnTo>
                    <a:pt x="7167654" y="503757"/>
                  </a:lnTo>
                  <a:lnTo>
                    <a:pt x="7245674" y="554385"/>
                  </a:lnTo>
                  <a:lnTo>
                    <a:pt x="7309318" y="592266"/>
                  </a:lnTo>
                  <a:lnTo>
                    <a:pt x="7372513" y="629907"/>
                  </a:lnTo>
                  <a:lnTo>
                    <a:pt x="7434210" y="667788"/>
                  </a:lnTo>
                  <a:lnTo>
                    <a:pt x="7528403" y="705429"/>
                  </a:lnTo>
                  <a:lnTo>
                    <a:pt x="7592047" y="730322"/>
                  </a:lnTo>
                  <a:lnTo>
                    <a:pt x="7655241" y="743310"/>
                  </a:lnTo>
                  <a:lnTo>
                    <a:pt x="7749434" y="767962"/>
                  </a:lnTo>
                  <a:lnTo>
                    <a:pt x="7812929" y="780950"/>
                  </a:lnTo>
                  <a:lnTo>
                    <a:pt x="7859950" y="780950"/>
                  </a:lnTo>
                  <a:lnTo>
                    <a:pt x="7921647" y="780950"/>
                  </a:lnTo>
                  <a:lnTo>
                    <a:pt x="8284193" y="780950"/>
                  </a:lnTo>
                  <a:lnTo>
                    <a:pt x="8331215" y="767962"/>
                  </a:lnTo>
                  <a:lnTo>
                    <a:pt x="8409235" y="767962"/>
                  </a:lnTo>
                  <a:lnTo>
                    <a:pt x="8441731" y="767962"/>
                  </a:lnTo>
                  <a:lnTo>
                    <a:pt x="8489052" y="767962"/>
                  </a:lnTo>
                  <a:lnTo>
                    <a:pt x="8579950" y="745955"/>
                  </a:lnTo>
                </a:path>
              </a:pathLst>
            </a:custGeom>
            <a:ln w="20921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10585" y="5532060"/>
              <a:ext cx="13335" cy="756920"/>
            </a:xfrm>
            <a:custGeom>
              <a:avLst/>
              <a:gdLst/>
              <a:ahLst/>
              <a:cxnLst/>
              <a:rect l="l" t="t" r="r" b="b"/>
              <a:pathLst>
                <a:path w="13334" h="756920">
                  <a:moveTo>
                    <a:pt x="0" y="756309"/>
                  </a:moveTo>
                  <a:lnTo>
                    <a:pt x="12999" y="756309"/>
                  </a:lnTo>
                  <a:lnTo>
                    <a:pt x="12999" y="0"/>
                  </a:lnTo>
                  <a:lnTo>
                    <a:pt x="0" y="0"/>
                  </a:lnTo>
                  <a:lnTo>
                    <a:pt x="0" y="756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74855" y="5473615"/>
              <a:ext cx="84455" cy="78740"/>
            </a:xfrm>
            <a:custGeom>
              <a:avLst/>
              <a:gdLst/>
              <a:ahLst/>
              <a:cxnLst/>
              <a:rect l="l" t="t" r="r" b="b"/>
              <a:pathLst>
                <a:path w="84454" h="78739">
                  <a:moveTo>
                    <a:pt x="42229" y="0"/>
                  </a:moveTo>
                  <a:lnTo>
                    <a:pt x="0" y="78167"/>
                  </a:lnTo>
                  <a:lnTo>
                    <a:pt x="42229" y="66261"/>
                  </a:lnTo>
                  <a:lnTo>
                    <a:pt x="84459" y="78167"/>
                  </a:lnTo>
                  <a:lnTo>
                    <a:pt x="42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55080" y="2371700"/>
              <a:ext cx="8346440" cy="790575"/>
            </a:xfrm>
            <a:custGeom>
              <a:avLst/>
              <a:gdLst/>
              <a:ahLst/>
              <a:cxnLst/>
              <a:rect l="l" t="t" r="r" b="b"/>
              <a:pathLst>
                <a:path w="8346440" h="790575">
                  <a:moveTo>
                    <a:pt x="0" y="165233"/>
                  </a:moveTo>
                  <a:lnTo>
                    <a:pt x="63554" y="226564"/>
                  </a:lnTo>
                  <a:lnTo>
                    <a:pt x="96049" y="264084"/>
                  </a:lnTo>
                  <a:lnTo>
                    <a:pt x="142996" y="302086"/>
                  </a:lnTo>
                  <a:lnTo>
                    <a:pt x="204738" y="326618"/>
                  </a:lnTo>
                  <a:lnTo>
                    <a:pt x="284555" y="377607"/>
                  </a:lnTo>
                  <a:lnTo>
                    <a:pt x="503745" y="415128"/>
                  </a:lnTo>
                  <a:lnTo>
                    <a:pt x="566940" y="441223"/>
                  </a:lnTo>
                  <a:lnTo>
                    <a:pt x="630494" y="441223"/>
                  </a:lnTo>
                  <a:lnTo>
                    <a:pt x="708499" y="453009"/>
                  </a:lnTo>
                  <a:lnTo>
                    <a:pt x="755445" y="466117"/>
                  </a:lnTo>
                  <a:lnTo>
                    <a:pt x="802737" y="466117"/>
                  </a:lnTo>
                  <a:lnTo>
                    <a:pt x="849683" y="466117"/>
                  </a:lnTo>
                  <a:lnTo>
                    <a:pt x="896990" y="453009"/>
                  </a:lnTo>
                  <a:lnTo>
                    <a:pt x="974995" y="453009"/>
                  </a:lnTo>
                  <a:lnTo>
                    <a:pt x="1054437" y="453009"/>
                  </a:lnTo>
                  <a:lnTo>
                    <a:pt x="1116194" y="453009"/>
                  </a:lnTo>
                  <a:lnTo>
                    <a:pt x="1148690" y="441223"/>
                  </a:lnTo>
                  <a:lnTo>
                    <a:pt x="1212304" y="403583"/>
                  </a:lnTo>
                  <a:lnTo>
                    <a:pt x="1259176" y="377607"/>
                  </a:lnTo>
                  <a:lnTo>
                    <a:pt x="1320873" y="364499"/>
                  </a:lnTo>
                  <a:lnTo>
                    <a:pt x="1400690" y="352714"/>
                  </a:lnTo>
                  <a:lnTo>
                    <a:pt x="1447712" y="352714"/>
                  </a:lnTo>
                  <a:lnTo>
                    <a:pt x="1495033" y="326618"/>
                  </a:lnTo>
                  <a:lnTo>
                    <a:pt x="1541905" y="326618"/>
                  </a:lnTo>
                  <a:lnTo>
                    <a:pt x="1589226" y="302086"/>
                  </a:lnTo>
                  <a:lnTo>
                    <a:pt x="1667246" y="288978"/>
                  </a:lnTo>
                  <a:lnTo>
                    <a:pt x="1761439" y="288978"/>
                  </a:lnTo>
                  <a:lnTo>
                    <a:pt x="1855782" y="288978"/>
                  </a:lnTo>
                  <a:lnTo>
                    <a:pt x="1918976" y="302086"/>
                  </a:lnTo>
                  <a:lnTo>
                    <a:pt x="1966297" y="315074"/>
                  </a:lnTo>
                  <a:lnTo>
                    <a:pt x="2060491" y="326618"/>
                  </a:lnTo>
                  <a:lnTo>
                    <a:pt x="2138510" y="339606"/>
                  </a:lnTo>
                  <a:lnTo>
                    <a:pt x="2201705" y="352714"/>
                  </a:lnTo>
                  <a:lnTo>
                    <a:pt x="2249026" y="364499"/>
                  </a:lnTo>
                  <a:lnTo>
                    <a:pt x="2312221" y="390595"/>
                  </a:lnTo>
                  <a:lnTo>
                    <a:pt x="2390241" y="415128"/>
                  </a:lnTo>
                  <a:lnTo>
                    <a:pt x="2484434" y="441223"/>
                  </a:lnTo>
                  <a:lnTo>
                    <a:pt x="2547928" y="453009"/>
                  </a:lnTo>
                  <a:lnTo>
                    <a:pt x="2625948" y="466117"/>
                  </a:lnTo>
                  <a:lnTo>
                    <a:pt x="2877679" y="479104"/>
                  </a:lnTo>
                  <a:lnTo>
                    <a:pt x="2955699" y="479104"/>
                  </a:lnTo>
                  <a:lnTo>
                    <a:pt x="3051689" y="479104"/>
                  </a:lnTo>
                  <a:lnTo>
                    <a:pt x="3584800" y="479104"/>
                  </a:lnTo>
                  <a:lnTo>
                    <a:pt x="3680491" y="466117"/>
                  </a:lnTo>
                  <a:lnTo>
                    <a:pt x="3930724" y="466117"/>
                  </a:lnTo>
                  <a:lnTo>
                    <a:pt x="4010541" y="453009"/>
                  </a:lnTo>
                  <a:lnTo>
                    <a:pt x="4057412" y="441223"/>
                  </a:lnTo>
                  <a:lnTo>
                    <a:pt x="4119259" y="415128"/>
                  </a:lnTo>
                  <a:lnTo>
                    <a:pt x="4340141" y="390595"/>
                  </a:lnTo>
                  <a:lnTo>
                    <a:pt x="4592171" y="364499"/>
                  </a:lnTo>
                  <a:lnTo>
                    <a:pt x="4639193" y="326618"/>
                  </a:lnTo>
                  <a:lnTo>
                    <a:pt x="4733386" y="302086"/>
                  </a:lnTo>
                  <a:lnTo>
                    <a:pt x="4985416" y="277192"/>
                  </a:lnTo>
                  <a:lnTo>
                    <a:pt x="5032438" y="239552"/>
                  </a:lnTo>
                  <a:lnTo>
                    <a:pt x="5094135" y="188563"/>
                  </a:lnTo>
                  <a:lnTo>
                    <a:pt x="5141456" y="151043"/>
                  </a:lnTo>
                  <a:lnTo>
                    <a:pt x="5204651" y="126149"/>
                  </a:lnTo>
                  <a:lnTo>
                    <a:pt x="5282670" y="113402"/>
                  </a:lnTo>
                  <a:lnTo>
                    <a:pt x="5346314" y="88509"/>
                  </a:lnTo>
                  <a:lnTo>
                    <a:pt x="5393186" y="62413"/>
                  </a:lnTo>
                  <a:lnTo>
                    <a:pt x="5440507" y="37881"/>
                  </a:lnTo>
                  <a:lnTo>
                    <a:pt x="5503702" y="11785"/>
                  </a:lnTo>
                  <a:lnTo>
                    <a:pt x="5581722" y="0"/>
                  </a:lnTo>
                  <a:lnTo>
                    <a:pt x="5645216" y="0"/>
                  </a:lnTo>
                  <a:lnTo>
                    <a:pt x="5723236" y="0"/>
                  </a:lnTo>
                  <a:lnTo>
                    <a:pt x="5817429" y="0"/>
                  </a:lnTo>
                  <a:lnTo>
                    <a:pt x="5896947" y="0"/>
                  </a:lnTo>
                  <a:lnTo>
                    <a:pt x="5944268" y="0"/>
                  </a:lnTo>
                  <a:lnTo>
                    <a:pt x="5991140" y="0"/>
                  </a:lnTo>
                  <a:lnTo>
                    <a:pt x="6054784" y="11785"/>
                  </a:lnTo>
                  <a:lnTo>
                    <a:pt x="6148977" y="50868"/>
                  </a:lnTo>
                  <a:lnTo>
                    <a:pt x="6226997" y="100414"/>
                  </a:lnTo>
                  <a:lnTo>
                    <a:pt x="6290191" y="126149"/>
                  </a:lnTo>
                  <a:lnTo>
                    <a:pt x="6351889" y="151043"/>
                  </a:lnTo>
                  <a:lnTo>
                    <a:pt x="6572920" y="188563"/>
                  </a:lnTo>
                  <a:lnTo>
                    <a:pt x="6792454" y="226564"/>
                  </a:lnTo>
                  <a:lnTo>
                    <a:pt x="6839476" y="264084"/>
                  </a:lnTo>
                  <a:lnTo>
                    <a:pt x="6871972" y="277192"/>
                  </a:lnTo>
                  <a:lnTo>
                    <a:pt x="6919293" y="302086"/>
                  </a:lnTo>
                  <a:lnTo>
                    <a:pt x="6980990" y="339606"/>
                  </a:lnTo>
                  <a:lnTo>
                    <a:pt x="7013486" y="352714"/>
                  </a:lnTo>
                  <a:lnTo>
                    <a:pt x="7075183" y="377607"/>
                  </a:lnTo>
                  <a:lnTo>
                    <a:pt x="7138378" y="403583"/>
                  </a:lnTo>
                  <a:lnTo>
                    <a:pt x="7185699" y="428236"/>
                  </a:lnTo>
                  <a:lnTo>
                    <a:pt x="7248894" y="453009"/>
                  </a:lnTo>
                  <a:lnTo>
                    <a:pt x="7343236" y="479104"/>
                  </a:lnTo>
                  <a:lnTo>
                    <a:pt x="7437429" y="503757"/>
                  </a:lnTo>
                  <a:lnTo>
                    <a:pt x="7484751" y="516745"/>
                  </a:lnTo>
                  <a:lnTo>
                    <a:pt x="7562771" y="554626"/>
                  </a:lnTo>
                  <a:lnTo>
                    <a:pt x="7609642" y="579158"/>
                  </a:lnTo>
                  <a:lnTo>
                    <a:pt x="7656964" y="604052"/>
                  </a:lnTo>
                  <a:lnTo>
                    <a:pt x="7689459" y="641692"/>
                  </a:lnTo>
                  <a:lnTo>
                    <a:pt x="7751306" y="692321"/>
                  </a:lnTo>
                  <a:lnTo>
                    <a:pt x="7798178" y="730202"/>
                  </a:lnTo>
                  <a:lnTo>
                    <a:pt x="7845499" y="756297"/>
                  </a:lnTo>
                  <a:lnTo>
                    <a:pt x="7877995" y="756297"/>
                  </a:lnTo>
                  <a:lnTo>
                    <a:pt x="7956015" y="756297"/>
                  </a:lnTo>
                  <a:lnTo>
                    <a:pt x="8002887" y="756297"/>
                  </a:lnTo>
                  <a:lnTo>
                    <a:pt x="8035383" y="756297"/>
                  </a:lnTo>
                  <a:lnTo>
                    <a:pt x="8097230" y="743310"/>
                  </a:lnTo>
                  <a:lnTo>
                    <a:pt x="8144551" y="743310"/>
                  </a:lnTo>
                  <a:lnTo>
                    <a:pt x="8177047" y="743310"/>
                  </a:lnTo>
                  <a:lnTo>
                    <a:pt x="8254917" y="767842"/>
                  </a:lnTo>
                  <a:lnTo>
                    <a:pt x="8301939" y="780830"/>
                  </a:lnTo>
                  <a:lnTo>
                    <a:pt x="8345965" y="790090"/>
                  </a:lnTo>
                </a:path>
              </a:pathLst>
            </a:custGeom>
            <a:ln w="209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36514" y="2849371"/>
              <a:ext cx="795020" cy="2064385"/>
            </a:xfrm>
            <a:custGeom>
              <a:avLst/>
              <a:gdLst/>
              <a:ahLst/>
              <a:cxnLst/>
              <a:rect l="l" t="t" r="r" b="b"/>
              <a:pathLst>
                <a:path w="795020" h="2064385">
                  <a:moveTo>
                    <a:pt x="794486" y="1119416"/>
                  </a:moveTo>
                  <a:lnTo>
                    <a:pt x="13004" y="1119416"/>
                  </a:lnTo>
                  <a:lnTo>
                    <a:pt x="13004" y="0"/>
                  </a:lnTo>
                  <a:lnTo>
                    <a:pt x="0" y="0"/>
                  </a:lnTo>
                  <a:lnTo>
                    <a:pt x="0" y="2064334"/>
                  </a:lnTo>
                  <a:lnTo>
                    <a:pt x="13004" y="2064334"/>
                  </a:lnTo>
                  <a:lnTo>
                    <a:pt x="13004" y="1129868"/>
                  </a:lnTo>
                  <a:lnTo>
                    <a:pt x="794486" y="1129868"/>
                  </a:lnTo>
                  <a:lnTo>
                    <a:pt x="794486" y="1119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03607" y="3940095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912"/>
                  </a:lnTo>
                  <a:lnTo>
                    <a:pt x="0" y="67704"/>
                  </a:lnTo>
                  <a:lnTo>
                    <a:pt x="97487" y="33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43025" y="3656239"/>
              <a:ext cx="398145" cy="10795"/>
            </a:xfrm>
            <a:custGeom>
              <a:avLst/>
              <a:gdLst/>
              <a:ahLst/>
              <a:cxnLst/>
              <a:rect l="l" t="t" r="r" b="b"/>
              <a:pathLst>
                <a:path w="398145" h="10795">
                  <a:moveTo>
                    <a:pt x="39803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98036" y="10439"/>
                  </a:lnTo>
                  <a:lnTo>
                    <a:pt x="398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13507" y="3627666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63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43025" y="4281216"/>
              <a:ext cx="944244" cy="10795"/>
            </a:xfrm>
            <a:custGeom>
              <a:avLst/>
              <a:gdLst/>
              <a:ahLst/>
              <a:cxnLst/>
              <a:rect l="l" t="t" r="r" b="b"/>
              <a:pathLst>
                <a:path w="944245" h="10795">
                  <a:moveTo>
                    <a:pt x="94402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944026" y="10439"/>
                  </a:lnTo>
                  <a:lnTo>
                    <a:pt x="944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59497" y="4252643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90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63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43025" y="4655937"/>
              <a:ext cx="320040" cy="10795"/>
            </a:xfrm>
            <a:custGeom>
              <a:avLst/>
              <a:gdLst/>
              <a:ahLst/>
              <a:cxnLst/>
              <a:rect l="l" t="t" r="r" b="b"/>
              <a:pathLst>
                <a:path w="320039" h="10795">
                  <a:moveTo>
                    <a:pt x="32001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20016" y="10439"/>
                  </a:lnTo>
                  <a:lnTo>
                    <a:pt x="320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5637" y="4627365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43025" y="3406585"/>
              <a:ext cx="242570" cy="10795"/>
            </a:xfrm>
            <a:custGeom>
              <a:avLst/>
              <a:gdLst/>
              <a:ahLst/>
              <a:cxnLst/>
              <a:rect l="l" t="t" r="r" b="b"/>
              <a:pathLst>
                <a:path w="242570" h="10795">
                  <a:moveTo>
                    <a:pt x="24199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241996" y="10439"/>
                  </a:lnTo>
                  <a:lnTo>
                    <a:pt x="241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57617" y="3378012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43025" y="3156570"/>
              <a:ext cx="320040" cy="10795"/>
            </a:xfrm>
            <a:custGeom>
              <a:avLst/>
              <a:gdLst/>
              <a:ahLst/>
              <a:cxnLst/>
              <a:rect l="l" t="t" r="r" b="b"/>
              <a:pathLst>
                <a:path w="320039" h="10794">
                  <a:moveTo>
                    <a:pt x="32001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20016" y="10439"/>
                  </a:lnTo>
                  <a:lnTo>
                    <a:pt x="320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637" y="3127997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4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644435" y="3585804"/>
            <a:ext cx="16446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220" dirty="0">
                <a:latin typeface="Times New Roman"/>
                <a:cs typeface="Times New Roman"/>
              </a:rPr>
              <a:t>c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36525" y="2405558"/>
            <a:ext cx="1179830" cy="3133725"/>
            <a:chOff x="5636525" y="2405558"/>
            <a:chExt cx="1179830" cy="3133725"/>
          </a:xfrm>
        </p:grpSpPr>
        <p:sp>
          <p:nvSpPr>
            <p:cNvPr id="48" name="object 48"/>
            <p:cNvSpPr/>
            <p:nvPr/>
          </p:nvSpPr>
          <p:spPr>
            <a:xfrm>
              <a:off x="6657135" y="3656239"/>
              <a:ext cx="159385" cy="10795"/>
            </a:xfrm>
            <a:custGeom>
              <a:avLst/>
              <a:gdLst/>
              <a:ahLst/>
              <a:cxnLst/>
              <a:rect l="l" t="t" r="r" b="b"/>
              <a:pathLst>
                <a:path w="159384" h="10795">
                  <a:moveTo>
                    <a:pt x="159184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159184" y="10439"/>
                  </a:lnTo>
                  <a:lnTo>
                    <a:pt x="159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67096" y="2412226"/>
              <a:ext cx="0" cy="2954655"/>
            </a:xfrm>
            <a:custGeom>
              <a:avLst/>
              <a:gdLst/>
              <a:ahLst/>
              <a:cxnLst/>
              <a:rect l="l" t="t" r="r" b="b"/>
              <a:pathLst>
                <a:path h="2954654">
                  <a:moveTo>
                    <a:pt x="0" y="0"/>
                  </a:moveTo>
                  <a:lnTo>
                    <a:pt x="0" y="2954600"/>
                  </a:lnTo>
                </a:path>
              </a:pathLst>
            </a:custGeom>
            <a:ln w="130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60596" y="5408519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4">
                  <a:moveTo>
                    <a:pt x="13000" y="0"/>
                  </a:moveTo>
                  <a:lnTo>
                    <a:pt x="0" y="0"/>
                  </a:lnTo>
                  <a:lnTo>
                    <a:pt x="0" y="5207"/>
                  </a:lnTo>
                  <a:lnTo>
                    <a:pt x="13000" y="5207"/>
                  </a:lnTo>
                  <a:lnTo>
                    <a:pt x="1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36514" y="5098605"/>
              <a:ext cx="560705" cy="440690"/>
            </a:xfrm>
            <a:custGeom>
              <a:avLst/>
              <a:gdLst/>
              <a:ahLst/>
              <a:cxnLst/>
              <a:rect l="l" t="t" r="r" b="b"/>
              <a:pathLst>
                <a:path w="560704" h="440689">
                  <a:moveTo>
                    <a:pt x="560425" y="119786"/>
                  </a:moveTo>
                  <a:lnTo>
                    <a:pt x="13004" y="119786"/>
                  </a:lnTo>
                  <a:lnTo>
                    <a:pt x="13004" y="0"/>
                  </a:lnTo>
                  <a:lnTo>
                    <a:pt x="0" y="0"/>
                  </a:lnTo>
                  <a:lnTo>
                    <a:pt x="0" y="440080"/>
                  </a:lnTo>
                  <a:lnTo>
                    <a:pt x="13004" y="440080"/>
                  </a:lnTo>
                  <a:lnTo>
                    <a:pt x="13004" y="130225"/>
                  </a:lnTo>
                  <a:lnTo>
                    <a:pt x="560425" y="130225"/>
                  </a:lnTo>
                  <a:lnTo>
                    <a:pt x="560425" y="1197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547" y="5189808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825025" y="4960344"/>
            <a:ext cx="66802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50" spc="210" dirty="0">
                <a:latin typeface="Times New Roman"/>
                <a:cs typeface="Times New Roman"/>
              </a:rPr>
              <a:t>y=y</a:t>
            </a:r>
            <a:r>
              <a:rPr sz="1950" spc="3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03045" y="2523571"/>
            <a:ext cx="66802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50" spc="210" dirty="0">
                <a:latin typeface="Times New Roman"/>
                <a:cs typeface="Times New Roman"/>
              </a:rPr>
              <a:t>y=y</a:t>
            </a:r>
            <a:r>
              <a:rPr sz="1950" spc="3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643025" y="4190110"/>
            <a:ext cx="1014730" cy="1538605"/>
            <a:chOff x="5643025" y="4190110"/>
            <a:chExt cx="1014730" cy="1538605"/>
          </a:xfrm>
        </p:grpSpPr>
        <p:sp>
          <p:nvSpPr>
            <p:cNvPr id="57" name="object 57"/>
            <p:cNvSpPr/>
            <p:nvPr/>
          </p:nvSpPr>
          <p:spPr>
            <a:xfrm>
              <a:off x="5643016" y="5655589"/>
              <a:ext cx="237490" cy="73025"/>
            </a:xfrm>
            <a:custGeom>
              <a:avLst/>
              <a:gdLst/>
              <a:ahLst/>
              <a:cxnLst/>
              <a:rect l="l" t="t" r="r" b="b"/>
              <a:pathLst>
                <a:path w="237489" h="73025">
                  <a:moveTo>
                    <a:pt x="237363" y="62496"/>
                  </a:moveTo>
                  <a:lnTo>
                    <a:pt x="0" y="62496"/>
                  </a:lnTo>
                  <a:lnTo>
                    <a:pt x="0" y="72948"/>
                  </a:lnTo>
                  <a:lnTo>
                    <a:pt x="237363" y="72948"/>
                  </a:lnTo>
                  <a:lnTo>
                    <a:pt x="237363" y="62496"/>
                  </a:lnTo>
                  <a:close/>
                </a:path>
                <a:path w="237489" h="73025">
                  <a:moveTo>
                    <a:pt x="237363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237363" y="10439"/>
                  </a:lnTo>
                  <a:lnTo>
                    <a:pt x="237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035" y="4190110"/>
              <a:ext cx="390099" cy="6770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800325" y="4023180"/>
            <a:ext cx="16446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220" dirty="0">
                <a:latin typeface="Times New Roman"/>
                <a:cs typeface="Times New Roman"/>
              </a:rPr>
              <a:t>c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737378" y="2773810"/>
            <a:ext cx="1393825" cy="2212975"/>
            <a:chOff x="5737378" y="2773810"/>
            <a:chExt cx="1393825" cy="2212975"/>
          </a:xfrm>
        </p:grpSpPr>
        <p:sp>
          <p:nvSpPr>
            <p:cNvPr id="61" name="object 61"/>
            <p:cNvSpPr/>
            <p:nvPr/>
          </p:nvSpPr>
          <p:spPr>
            <a:xfrm>
              <a:off x="6969065" y="4098954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4" h="62864">
                  <a:moveTo>
                    <a:pt x="78019" y="0"/>
                  </a:moveTo>
                  <a:lnTo>
                    <a:pt x="0" y="62533"/>
                  </a:lnTo>
                </a:path>
              </a:pathLst>
            </a:custGeom>
            <a:ln w="11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47085" y="4098954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4" h="62864">
                  <a:moveTo>
                    <a:pt x="0" y="62533"/>
                  </a:moveTo>
                  <a:lnTo>
                    <a:pt x="78019" y="0"/>
                  </a:lnTo>
                </a:path>
              </a:pathLst>
            </a:custGeom>
            <a:ln w="11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50396" y="2786828"/>
              <a:ext cx="944244" cy="2186940"/>
            </a:xfrm>
            <a:custGeom>
              <a:avLst/>
              <a:gdLst/>
              <a:ahLst/>
              <a:cxnLst/>
              <a:rect l="l" t="t" r="r" b="b"/>
              <a:pathLst>
                <a:path w="944245" h="2186940">
                  <a:moveTo>
                    <a:pt x="516638" y="0"/>
                  </a:moveTo>
                  <a:lnTo>
                    <a:pt x="519933" y="50989"/>
                  </a:lnTo>
                  <a:lnTo>
                    <a:pt x="519933" y="88629"/>
                  </a:lnTo>
                  <a:lnTo>
                    <a:pt x="519933" y="126510"/>
                  </a:lnTo>
                  <a:lnTo>
                    <a:pt x="503610" y="164030"/>
                  </a:lnTo>
                  <a:lnTo>
                    <a:pt x="471114" y="177138"/>
                  </a:lnTo>
                  <a:lnTo>
                    <a:pt x="423943" y="202032"/>
                  </a:lnTo>
                  <a:lnTo>
                    <a:pt x="376921" y="226564"/>
                  </a:lnTo>
                  <a:lnTo>
                    <a:pt x="329600" y="252660"/>
                  </a:lnTo>
                  <a:lnTo>
                    <a:pt x="298901" y="290180"/>
                  </a:lnTo>
                  <a:lnTo>
                    <a:pt x="282728" y="328182"/>
                  </a:lnTo>
                  <a:lnTo>
                    <a:pt x="267903" y="365702"/>
                  </a:lnTo>
                  <a:lnTo>
                    <a:pt x="267903" y="403703"/>
                  </a:lnTo>
                  <a:lnTo>
                    <a:pt x="267903" y="441223"/>
                  </a:lnTo>
                  <a:lnTo>
                    <a:pt x="267903" y="718777"/>
                  </a:lnTo>
                  <a:lnTo>
                    <a:pt x="282728" y="756297"/>
                  </a:lnTo>
                  <a:lnTo>
                    <a:pt x="298901" y="793938"/>
                  </a:lnTo>
                  <a:lnTo>
                    <a:pt x="329600" y="831819"/>
                  </a:lnTo>
                  <a:lnTo>
                    <a:pt x="362096" y="856472"/>
                  </a:lnTo>
                  <a:lnTo>
                    <a:pt x="409417" y="894353"/>
                  </a:lnTo>
                  <a:lnTo>
                    <a:pt x="440116" y="920449"/>
                  </a:lnTo>
                  <a:lnTo>
                    <a:pt x="471114" y="957969"/>
                  </a:lnTo>
                  <a:lnTo>
                    <a:pt x="503610" y="969874"/>
                  </a:lnTo>
                  <a:lnTo>
                    <a:pt x="519933" y="995970"/>
                  </a:lnTo>
                  <a:lnTo>
                    <a:pt x="566805" y="1033490"/>
                  </a:lnTo>
                  <a:lnTo>
                    <a:pt x="614126" y="1058384"/>
                  </a:lnTo>
                  <a:lnTo>
                    <a:pt x="628652" y="1084479"/>
                  </a:lnTo>
                  <a:lnTo>
                    <a:pt x="661148" y="1096024"/>
                  </a:lnTo>
                  <a:lnTo>
                    <a:pt x="708469" y="1133905"/>
                  </a:lnTo>
                  <a:lnTo>
                    <a:pt x="755341" y="1160001"/>
                  </a:lnTo>
                  <a:lnTo>
                    <a:pt x="802662" y="1197642"/>
                  </a:lnTo>
                  <a:lnTo>
                    <a:pt x="849683" y="1222414"/>
                  </a:lnTo>
                  <a:lnTo>
                    <a:pt x="911381" y="1247067"/>
                  </a:lnTo>
                  <a:lnTo>
                    <a:pt x="927554" y="1273043"/>
                  </a:lnTo>
                  <a:lnTo>
                    <a:pt x="927554" y="1310683"/>
                  </a:lnTo>
                  <a:lnTo>
                    <a:pt x="943876" y="1361672"/>
                  </a:lnTo>
                  <a:lnTo>
                    <a:pt x="943876" y="1399193"/>
                  </a:lnTo>
                  <a:lnTo>
                    <a:pt x="943876" y="1437194"/>
                  </a:lnTo>
                  <a:lnTo>
                    <a:pt x="943876" y="1474714"/>
                  </a:lnTo>
                  <a:lnTo>
                    <a:pt x="927554" y="1512716"/>
                  </a:lnTo>
                  <a:lnTo>
                    <a:pt x="927554" y="1550236"/>
                  </a:lnTo>
                  <a:lnTo>
                    <a:pt x="927554" y="1588237"/>
                  </a:lnTo>
                  <a:lnTo>
                    <a:pt x="911381" y="1625757"/>
                  </a:lnTo>
                  <a:lnTo>
                    <a:pt x="864359" y="1637663"/>
                  </a:lnTo>
                  <a:lnTo>
                    <a:pt x="802662" y="1637663"/>
                  </a:lnTo>
                  <a:lnTo>
                    <a:pt x="770166" y="1650651"/>
                  </a:lnTo>
                  <a:lnTo>
                    <a:pt x="722845" y="1650651"/>
                  </a:lnTo>
                  <a:lnTo>
                    <a:pt x="661148" y="1663759"/>
                  </a:lnTo>
                  <a:lnTo>
                    <a:pt x="614126" y="1676746"/>
                  </a:lnTo>
                  <a:lnTo>
                    <a:pt x="581630" y="1688291"/>
                  </a:lnTo>
                  <a:lnTo>
                    <a:pt x="566805" y="1714387"/>
                  </a:lnTo>
                  <a:lnTo>
                    <a:pt x="534309" y="1752268"/>
                  </a:lnTo>
                  <a:lnTo>
                    <a:pt x="503610" y="1789908"/>
                  </a:lnTo>
                  <a:lnTo>
                    <a:pt x="471114" y="1814441"/>
                  </a:lnTo>
                  <a:lnTo>
                    <a:pt x="423943" y="1839334"/>
                  </a:lnTo>
                  <a:lnTo>
                    <a:pt x="376921" y="1852322"/>
                  </a:lnTo>
                  <a:lnTo>
                    <a:pt x="298901" y="1876975"/>
                  </a:lnTo>
                  <a:lnTo>
                    <a:pt x="267903" y="1914856"/>
                  </a:lnTo>
                  <a:lnTo>
                    <a:pt x="251580" y="1940831"/>
                  </a:lnTo>
                  <a:lnTo>
                    <a:pt x="220881" y="1978472"/>
                  </a:lnTo>
                  <a:lnTo>
                    <a:pt x="188386" y="1990377"/>
                  </a:lnTo>
                  <a:lnTo>
                    <a:pt x="141064" y="2003365"/>
                  </a:lnTo>
                  <a:lnTo>
                    <a:pt x="94193" y="2029461"/>
                  </a:lnTo>
                  <a:lnTo>
                    <a:pt x="46871" y="2066981"/>
                  </a:lnTo>
                  <a:lnTo>
                    <a:pt x="32495" y="2104982"/>
                  </a:lnTo>
                  <a:lnTo>
                    <a:pt x="16173" y="2142503"/>
                  </a:lnTo>
                  <a:lnTo>
                    <a:pt x="48668" y="2186757"/>
                  </a:lnTo>
                  <a:lnTo>
                    <a:pt x="0" y="2167396"/>
                  </a:lnTo>
                </a:path>
              </a:pathLst>
            </a:custGeom>
            <a:ln w="2519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323455" y="3693477"/>
            <a:ext cx="2566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Laterally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averaging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27616" y="2459355"/>
            <a:ext cx="1085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>
                <a:solidFill>
                  <a:srgbClr val="2C3B43"/>
                </a:solidFill>
                <a:latin typeface="Arial"/>
                <a:cs typeface="Arial"/>
              </a:rPr>
              <a:t>Kinetics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925050" y="1933575"/>
            <a:ext cx="462915" cy="593090"/>
          </a:xfrm>
          <a:custGeom>
            <a:avLst/>
            <a:gdLst/>
            <a:ahLst/>
            <a:cxnLst/>
            <a:rect l="l" t="t" r="r" b="b"/>
            <a:pathLst>
              <a:path w="462915" h="593089">
                <a:moveTo>
                  <a:pt x="84866" y="78918"/>
                </a:moveTo>
                <a:lnTo>
                  <a:pt x="54675" y="102207"/>
                </a:lnTo>
                <a:lnTo>
                  <a:pt x="432561" y="592709"/>
                </a:lnTo>
                <a:lnTo>
                  <a:pt x="462788" y="569340"/>
                </a:lnTo>
                <a:lnTo>
                  <a:pt x="84866" y="78918"/>
                </a:lnTo>
                <a:close/>
              </a:path>
              <a:path w="462915" h="593089">
                <a:moveTo>
                  <a:pt x="0" y="0"/>
                </a:moveTo>
                <a:lnTo>
                  <a:pt x="24510" y="125475"/>
                </a:lnTo>
                <a:lnTo>
                  <a:pt x="54675" y="102207"/>
                </a:lnTo>
                <a:lnTo>
                  <a:pt x="43052" y="87122"/>
                </a:lnTo>
                <a:lnTo>
                  <a:pt x="73278" y="63880"/>
                </a:lnTo>
                <a:lnTo>
                  <a:pt x="104360" y="63880"/>
                </a:lnTo>
                <a:lnTo>
                  <a:pt x="115061" y="55625"/>
                </a:lnTo>
                <a:lnTo>
                  <a:pt x="0" y="0"/>
                </a:lnTo>
                <a:close/>
              </a:path>
              <a:path w="462915" h="593089">
                <a:moveTo>
                  <a:pt x="73278" y="63880"/>
                </a:moveTo>
                <a:lnTo>
                  <a:pt x="43052" y="87122"/>
                </a:lnTo>
                <a:lnTo>
                  <a:pt x="54675" y="102207"/>
                </a:lnTo>
                <a:lnTo>
                  <a:pt x="84866" y="78918"/>
                </a:lnTo>
                <a:lnTo>
                  <a:pt x="73278" y="63880"/>
                </a:lnTo>
                <a:close/>
              </a:path>
              <a:path w="462915" h="593089">
                <a:moveTo>
                  <a:pt x="104360" y="63880"/>
                </a:moveTo>
                <a:lnTo>
                  <a:pt x="73278" y="63880"/>
                </a:lnTo>
                <a:lnTo>
                  <a:pt x="84866" y="78918"/>
                </a:lnTo>
                <a:lnTo>
                  <a:pt x="104360" y="63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chemeClr val="tx1"/>
                </a:solidFill>
              </a:rPr>
              <a:t>Mass</a:t>
            </a:r>
            <a:r>
              <a:rPr sz="3200" spc="-12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Balance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20370" y="1219200"/>
            <a:ext cx="11238230" cy="1349087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all</a:t>
            </a:r>
            <a:r>
              <a:rPr sz="2000" spc="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1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conserved,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created</a:t>
            </a:r>
            <a:r>
              <a:rPr sz="200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destroyed.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 algn="l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  <a:tab pos="8326120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can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transformed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one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fo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another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(i.e.,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Nitrogen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lang="en-US"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NH4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NO2/NO3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N2)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can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enter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leave</a:t>
            </a:r>
            <a:r>
              <a:rPr sz="200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specified</a:t>
            </a:r>
            <a:r>
              <a:rPr sz="200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processes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means.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Important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representation</a:t>
            </a:r>
            <a:r>
              <a:rPr sz="2000" spc="-2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thorough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complete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possible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Conservation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85457" y="1226121"/>
            <a:ext cx="9589770" cy="13512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all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conserved,</a:t>
            </a:r>
            <a:r>
              <a:rPr sz="2000" spc="-1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created</a:t>
            </a:r>
            <a:r>
              <a:rPr sz="2000" spc="-1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destroyed.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Assumption</a:t>
            </a:r>
            <a:r>
              <a:rPr sz="2000" spc="-1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crucial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use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interpretation</a:t>
            </a:r>
            <a:r>
              <a:rPr sz="2000" spc="-1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results.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Important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representation</a:t>
            </a:r>
            <a:r>
              <a:rPr sz="2000" spc="-22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thorough</a:t>
            </a:r>
            <a:r>
              <a:rPr sz="2000" spc="-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complete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2000" spc="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possible.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Specified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rates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should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supported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2000" spc="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20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technical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literature.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304800" y="1143000"/>
            <a:ext cx="11201400" cy="48506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0" indent="-342900">
              <a:lnSpc>
                <a:spcPts val="2365"/>
              </a:lnSpc>
              <a:spcBef>
                <a:spcPts val="12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Arbitrary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Constituents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Inorganic</a:t>
            </a:r>
            <a:r>
              <a:rPr b="0" spc="-5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suspended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solids</a:t>
            </a:r>
            <a:r>
              <a:rPr b="0" spc="-4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CH</a:t>
            </a:r>
            <a:r>
              <a:rPr sz="2025" b="0" baseline="-18518" dirty="0">
                <a:solidFill>
                  <a:schemeClr val="tx1"/>
                </a:solidFill>
              </a:rPr>
              <a:t>4</a:t>
            </a:r>
            <a:r>
              <a:rPr sz="2000" b="0" dirty="0">
                <a:solidFill>
                  <a:schemeClr val="tx1"/>
                </a:solidFill>
              </a:rPr>
              <a:t>,</a:t>
            </a:r>
            <a:r>
              <a:rPr sz="2000" b="0" spc="-55" dirty="0">
                <a:solidFill>
                  <a:schemeClr val="tx1"/>
                </a:solidFill>
              </a:rPr>
              <a:t> </a:t>
            </a:r>
            <a:r>
              <a:rPr sz="2000" b="0" spc="-25" dirty="0">
                <a:solidFill>
                  <a:schemeClr val="tx1"/>
                </a:solidFill>
              </a:rPr>
              <a:t>H</a:t>
            </a:r>
            <a:r>
              <a:rPr sz="2025" b="0" spc="-37" baseline="-18518" dirty="0">
                <a:solidFill>
                  <a:schemeClr val="tx1"/>
                </a:solidFill>
              </a:rPr>
              <a:t>2</a:t>
            </a:r>
            <a:r>
              <a:rPr sz="2000" b="0" spc="-25" dirty="0">
                <a:solidFill>
                  <a:schemeClr val="tx1"/>
                </a:solidFill>
              </a:rPr>
              <a:t>S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N</a:t>
            </a:r>
            <a:r>
              <a:rPr sz="2025" b="0" baseline="-18518" dirty="0">
                <a:solidFill>
                  <a:schemeClr val="tx1"/>
                </a:solidFill>
              </a:rPr>
              <a:t>2</a:t>
            </a:r>
            <a:r>
              <a:rPr sz="2000" b="0" dirty="0">
                <a:solidFill>
                  <a:schemeClr val="tx1"/>
                </a:solidFill>
              </a:rPr>
              <a:t>,</a:t>
            </a:r>
            <a:r>
              <a:rPr sz="2000" b="0" spc="5" dirty="0">
                <a:solidFill>
                  <a:schemeClr val="tx1"/>
                </a:solidFill>
              </a:rPr>
              <a:t> </a:t>
            </a:r>
            <a:r>
              <a:rPr sz="2000" b="0" spc="-65" dirty="0">
                <a:solidFill>
                  <a:schemeClr val="tx1"/>
                </a:solidFill>
              </a:rPr>
              <a:t>DGP,</a:t>
            </a:r>
            <a:r>
              <a:rPr sz="2000" b="0" spc="-150" dirty="0">
                <a:solidFill>
                  <a:schemeClr val="tx1"/>
                </a:solidFill>
              </a:rPr>
              <a:t> </a:t>
            </a:r>
            <a:r>
              <a:rPr sz="2000" b="0" spc="-25" dirty="0">
                <a:solidFill>
                  <a:schemeClr val="tx1"/>
                </a:solidFill>
              </a:rPr>
              <a:t>TDG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Labile</a:t>
            </a:r>
            <a:r>
              <a:rPr b="0" spc="4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refractory</a:t>
            </a:r>
            <a:r>
              <a:rPr b="0" spc="-8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dissolved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organic</a:t>
            </a:r>
            <a:r>
              <a:rPr b="0" spc="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matter</a:t>
            </a:r>
            <a:r>
              <a:rPr b="0" spc="-13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groups</a:t>
            </a:r>
            <a:r>
              <a:rPr b="0" spc="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(DOM,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DOC,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DON, </a:t>
            </a:r>
            <a:r>
              <a:rPr b="0" spc="-20" dirty="0">
                <a:solidFill>
                  <a:schemeClr val="tx1"/>
                </a:solidFill>
              </a:rPr>
              <a:t>DOP)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Labile</a:t>
            </a:r>
            <a:r>
              <a:rPr b="0" spc="1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-6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refractory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particulate</a:t>
            </a:r>
            <a:r>
              <a:rPr b="0" spc="-14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organic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matter</a:t>
            </a:r>
            <a:r>
              <a:rPr b="0" spc="-6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fractions</a:t>
            </a:r>
            <a:r>
              <a:rPr b="0" spc="-10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(POM,</a:t>
            </a:r>
            <a:r>
              <a:rPr b="0" spc="-2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POC,</a:t>
            </a:r>
            <a:r>
              <a:rPr b="0" spc="5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PON,</a:t>
            </a:r>
            <a:r>
              <a:rPr b="0" spc="60" dirty="0">
                <a:solidFill>
                  <a:schemeClr val="tx1"/>
                </a:solidFill>
              </a:rPr>
              <a:t> </a:t>
            </a:r>
            <a:r>
              <a:rPr b="0" spc="-20" dirty="0">
                <a:solidFill>
                  <a:schemeClr val="tx1"/>
                </a:solidFill>
              </a:rPr>
              <a:t>POP)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Dissolved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9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particulate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silica</a:t>
            </a:r>
          </a:p>
          <a:p>
            <a:pPr marL="381000" indent="-342900">
              <a:lnSpc>
                <a:spcPts val="232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Alkalinity,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spc="-50" dirty="0">
                <a:solidFill>
                  <a:schemeClr val="tx1"/>
                </a:solidFill>
              </a:rPr>
              <a:t>Total</a:t>
            </a:r>
            <a:r>
              <a:rPr b="0" spc="-1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inorganic</a:t>
            </a:r>
            <a:r>
              <a:rPr b="0" spc="-1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carbon</a:t>
            </a:r>
            <a:r>
              <a:rPr b="0" spc="-6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(TIC),</a:t>
            </a:r>
            <a:r>
              <a:rPr b="0" spc="-100" dirty="0">
                <a:solidFill>
                  <a:schemeClr val="tx1"/>
                </a:solidFill>
              </a:rPr>
              <a:t> </a:t>
            </a:r>
            <a:r>
              <a:rPr b="0" spc="-25" dirty="0">
                <a:solidFill>
                  <a:schemeClr val="tx1"/>
                </a:solidFill>
              </a:rPr>
              <a:t>PH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Different</a:t>
            </a:r>
            <a:r>
              <a:rPr b="0" spc="-6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algal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25" dirty="0">
                <a:solidFill>
                  <a:schemeClr val="tx1"/>
                </a:solidFill>
              </a:rPr>
              <a:t>NH</a:t>
            </a:r>
            <a:r>
              <a:rPr sz="2025" b="0" spc="-37" baseline="-18518" dirty="0">
                <a:solidFill>
                  <a:schemeClr val="tx1"/>
                </a:solidFill>
              </a:rPr>
              <a:t>4</a:t>
            </a:r>
            <a:r>
              <a:rPr sz="2000" b="0" spc="-25" dirty="0">
                <a:solidFill>
                  <a:schemeClr val="tx1"/>
                </a:solidFill>
              </a:rPr>
              <a:t>-</a:t>
            </a:r>
            <a:r>
              <a:rPr sz="2000" b="0" dirty="0">
                <a:solidFill>
                  <a:schemeClr val="tx1"/>
                </a:solidFill>
              </a:rPr>
              <a:t>N,</a:t>
            </a:r>
            <a:r>
              <a:rPr sz="2000" b="0" spc="55" dirty="0">
                <a:solidFill>
                  <a:schemeClr val="tx1"/>
                </a:solidFill>
              </a:rPr>
              <a:t> </a:t>
            </a:r>
            <a:r>
              <a:rPr sz="2000" b="0" spc="-10" dirty="0">
                <a:solidFill>
                  <a:schemeClr val="tx1"/>
                </a:solidFill>
              </a:rPr>
              <a:t>NO</a:t>
            </a:r>
            <a:r>
              <a:rPr sz="2025" b="0" spc="-15" baseline="-18518" dirty="0">
                <a:solidFill>
                  <a:schemeClr val="tx1"/>
                </a:solidFill>
              </a:rPr>
              <a:t>3</a:t>
            </a:r>
            <a:r>
              <a:rPr sz="2000" b="0" spc="-10" dirty="0">
                <a:solidFill>
                  <a:schemeClr val="tx1"/>
                </a:solidFill>
              </a:rPr>
              <a:t>-N+NO</a:t>
            </a:r>
            <a:r>
              <a:rPr sz="2025" b="0" spc="-15" baseline="-18518" dirty="0">
                <a:solidFill>
                  <a:schemeClr val="tx1"/>
                </a:solidFill>
              </a:rPr>
              <a:t>2</a:t>
            </a:r>
            <a:r>
              <a:rPr sz="2000" b="0" spc="-10" dirty="0">
                <a:solidFill>
                  <a:schemeClr val="tx1"/>
                </a:solidFill>
              </a:rPr>
              <a:t>-</a:t>
            </a:r>
            <a:r>
              <a:rPr sz="2000" b="0" spc="-50" dirty="0">
                <a:solidFill>
                  <a:schemeClr val="tx1"/>
                </a:solidFill>
              </a:rPr>
              <a:t>N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20" dirty="0">
                <a:solidFill>
                  <a:schemeClr val="tx1"/>
                </a:solidFill>
              </a:rPr>
              <a:t>PO</a:t>
            </a:r>
            <a:r>
              <a:rPr sz="2025" b="0" spc="-30" baseline="-18518" dirty="0">
                <a:solidFill>
                  <a:schemeClr val="tx1"/>
                </a:solidFill>
              </a:rPr>
              <a:t>4</a:t>
            </a:r>
            <a:r>
              <a:rPr sz="2000" b="0" spc="-20" dirty="0">
                <a:solidFill>
                  <a:schemeClr val="tx1"/>
                </a:solidFill>
              </a:rPr>
              <a:t>-</a:t>
            </a:r>
            <a:r>
              <a:rPr sz="2000" b="0" spc="-50" dirty="0">
                <a:solidFill>
                  <a:schemeClr val="tx1"/>
                </a:solidFill>
              </a:rPr>
              <a:t>P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Fe,</a:t>
            </a:r>
            <a:r>
              <a:rPr b="0" spc="-20" dirty="0">
                <a:solidFill>
                  <a:schemeClr val="tx1"/>
                </a:solidFill>
              </a:rPr>
              <a:t> </a:t>
            </a:r>
            <a:r>
              <a:rPr b="0" spc="-25" dirty="0">
                <a:solidFill>
                  <a:schemeClr val="tx1"/>
                </a:solidFill>
              </a:rPr>
              <a:t>Mn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CBOD</a:t>
            </a:r>
            <a:r>
              <a:rPr b="0" spc="-5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Sediment</a:t>
            </a:r>
            <a:r>
              <a:rPr b="0" spc="-1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diagenesis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model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10" dirty="0">
                <a:solidFill>
                  <a:schemeClr val="tx1"/>
                </a:solidFill>
              </a:rPr>
              <a:t>SYSTDG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575" y="514350"/>
            <a:ext cx="11358880" cy="5800725"/>
            <a:chOff x="409575" y="514350"/>
            <a:chExt cx="11358880" cy="5800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514350"/>
              <a:ext cx="6400800" cy="3124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275" y="3609975"/>
              <a:ext cx="6705600" cy="26479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DOM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8AE549-DE3F-46B5-9F61-CE5B0539764E}">
  <ds:schemaRefs>
    <ds:schemaRef ds:uri="http://schemas.microsoft.com/office/2006/metadata/properties"/>
    <ds:schemaRef ds:uri="http://schemas.microsoft.com/office/infopath/2007/PartnerControls"/>
    <ds:schemaRef ds:uri="83868113-c0a5-43de-a876-5fe4e9e92519"/>
    <ds:schemaRef ds:uri="33812d21-cc6d-40d3-8190-1784895c4f86"/>
  </ds:schemaRefs>
</ds:datastoreItem>
</file>

<file path=customXml/itemProps2.xml><?xml version="1.0" encoding="utf-8"?>
<ds:datastoreItem xmlns:ds="http://schemas.openxmlformats.org/officeDocument/2006/customXml" ds:itemID="{B3E643FA-EA35-48D3-A529-19A73D17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D09613-DC5B-4D76-8055-9CD69337DA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</TotalTime>
  <Words>533</Words>
  <Application>Microsoft Macintosh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Times New Roman</vt:lpstr>
      <vt:lpstr>Wingdings</vt:lpstr>
      <vt:lpstr>Theme1</vt:lpstr>
      <vt:lpstr>UNCL // FOUO Content</vt:lpstr>
      <vt:lpstr>UNCLASSIFIED Content</vt:lpstr>
      <vt:lpstr>Custom Classification Content</vt:lpstr>
      <vt:lpstr>Standard White Theme</vt:lpstr>
      <vt:lpstr>WATER QUALITY MODELING</vt:lpstr>
      <vt:lpstr>Outline</vt:lpstr>
      <vt:lpstr>Water Quality</vt:lpstr>
      <vt:lpstr>PowerPoint Presentation</vt:lpstr>
      <vt:lpstr>CE-QUAL-W2 Water Quality</vt:lpstr>
      <vt:lpstr>Mass Balance</vt:lpstr>
      <vt:lpstr>Conservation</vt:lpstr>
      <vt:lpstr>CE-QUAL-W2 Water Quality</vt:lpstr>
      <vt:lpstr>CE-QUAL-W2 DOM</vt:lpstr>
      <vt:lpstr>CE-QUAL-W2 POM</vt:lpstr>
      <vt:lpstr>CE-QUAL-W2 Ammonium</vt:lpstr>
      <vt:lpstr>CE-QUAL-W2 Nitrate/Nitrite</vt:lpstr>
      <vt:lpstr>CE-QUAL-W2 Phosphate</vt:lpstr>
      <vt:lpstr>CE-QUAL-W2 DO</vt:lpstr>
      <vt:lpstr>CE-QUAL-W2 Algae</vt:lpstr>
      <vt:lpstr>CE-QUAL-W2 Bed Sediment – First Order Approach</vt:lpstr>
      <vt:lpstr>CE-QUAL-W2 Bed Sediment – Sediment Diagenesis Model</vt:lpstr>
      <vt:lpstr>Conversions between CE-QUAL-W2 State Variables and Commonly Used Field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MODELING</dc:title>
  <cp:lastModifiedBy>Todd Steissberg</cp:lastModifiedBy>
  <cp:revision>19</cp:revision>
  <dcterms:created xsi:type="dcterms:W3CDTF">2023-05-03T22:43:59Z</dcterms:created>
  <dcterms:modified xsi:type="dcterms:W3CDTF">2024-07-07T12:58:15Z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2022-08-15T00:00:00Z</vt:filetime>
  </property>
  <property fmtid="{D5CDD505-2E9C-101B-9397-08002B2CF9AE}" pid="3" name="LastSaved">
    <vt:filetime>2023-05-03T00:00:00Z</vt:filetime>
  </property>
  <property fmtid="{D5CDD505-2E9C-101B-9397-08002B2CF9AE}" pid="4" name="ContentTypeId">
    <vt:lpwstr>0x01010031AF2FAC55F63A40BD9EED0C36836299</vt:lpwstr>
  </property>
</Properties>
</file>